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8" r:id="rId1"/>
  </p:sldMasterIdLst>
  <p:notesMasterIdLst>
    <p:notesMasterId r:id="rId43"/>
  </p:notesMasterIdLst>
  <p:handoutMasterIdLst>
    <p:handoutMasterId r:id="rId44"/>
  </p:handout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21" autoAdjust="0"/>
  </p:normalViewPr>
  <p:slideViewPr>
    <p:cSldViewPr showGuides="1">
      <p:cViewPr varScale="1">
        <p:scale>
          <a:sx n="115" d="100"/>
          <a:sy n="115" d="100"/>
        </p:scale>
        <p:origin x="165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E538625-F7BA-B34E-9A24-8CC3D4343D0F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6902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2A417729-C370-E547-B528-25FC591A1A6E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283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charset="0"/>
              </a:defRPr>
            </a:lvl1pPr>
          </a:lstStyle>
          <a:p>
            <a:fld id="{3E8191B9-DEDC-7E41-974F-97107B589721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57924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6344C-D4A8-BA42-98A6-265801C45D17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75086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65AB7-797D-2E44-936A-D7AB899F4D08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87776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5DC1F-FE84-B144-B4AF-995DABABF4E9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66983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E3A4A-252C-DD46-9485-8F99DCA1D148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24045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820F3-9A62-B540-A215-B455BC91A262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519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7BF30-CAB0-AA4A-ADC8-F4CA730FE13B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27418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C05C6-3879-F145-A2A8-7643A006F7CE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5341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E09C2-A7AC-1742-BE6A-FABDACC2FE1A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2106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4470C-9EA4-464E-8B65-6A020FC80BA7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01004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C26AD-F3A7-2848-8FA4-DCE1894BA643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70567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</a:t>
            </a:r>
          </a:p>
          <a:p>
            <a:pPr lvl="1"/>
            <a:r>
              <a:rPr lang="it-IT" altLang="it-IT"/>
              <a:t>Testo elenco puntato di secondo livello</a:t>
            </a:r>
          </a:p>
          <a:p>
            <a:pPr lvl="2"/>
            <a:r>
              <a:rPr lang="it-IT" altLang="it-IT"/>
              <a:t>Testo elenco puntato di terzo livello</a:t>
            </a:r>
          </a:p>
          <a:p>
            <a:pPr lvl="3"/>
            <a:r>
              <a:rPr lang="it-IT" altLang="it-IT"/>
              <a:t> Testo elenco puntato di quarto livello</a:t>
            </a:r>
          </a:p>
          <a:p>
            <a:pPr lvl="4"/>
            <a:r>
              <a:rPr lang="it-IT" altLang="it-IT"/>
              <a:t>Testo elenco puntato di quinto livello</a:t>
            </a:r>
          </a:p>
          <a:p>
            <a:pPr lvl="1"/>
            <a:endParaRPr lang="it-IT" altLang="it-IT"/>
          </a:p>
          <a:p>
            <a:pPr lvl="2"/>
            <a:endParaRPr lang="it-IT" alt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BC886683-37F7-8C46-9D15-C6BFFE177C5C}" type="slidenum">
              <a:rPr lang="it-IT" altLang="it-IT"/>
              <a:pPr/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583247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it-IT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L’ATTENZIONE</a:t>
            </a:r>
          </a:p>
          <a:p>
            <a:pPr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Cos’è l’attenzione</a:t>
            </a:r>
          </a:p>
          <a:p>
            <a:pPr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tipi di Attenzione</a:t>
            </a:r>
          </a:p>
          <a:p>
            <a:pPr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Attenzione e memoria</a:t>
            </a:r>
          </a:p>
          <a:p>
            <a:pPr>
              <a:defRPr/>
            </a:pPr>
            <a:r>
              <a:rPr lang="it-IT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Attenzione–Motivazione-Comprensione</a:t>
            </a:r>
            <a:endParaRPr lang="it-IT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Aspetti evolutivi dell’attenzione</a:t>
            </a:r>
          </a:p>
          <a:p>
            <a:pPr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Bambini con difficoltà d’attenzione</a:t>
            </a:r>
          </a:p>
          <a:p>
            <a:pPr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Bambini con difficoltà attenzione/apprendimento</a:t>
            </a:r>
          </a:p>
          <a:p>
            <a:pPr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Note pratiche per gli insegnanti</a:t>
            </a:r>
          </a:p>
          <a:p>
            <a:pPr>
              <a:defRPr/>
            </a:pPr>
            <a:endParaRPr lang="it-IT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it-IT" sz="1400" i="1" dirty="0" smtClean="0"/>
              <a:t>                                                             D.ssa Francesca SGROI</a:t>
            </a:r>
          </a:p>
          <a:p>
            <a:pPr>
              <a:buFontTx/>
              <a:buNone/>
              <a:defRPr/>
            </a:pPr>
            <a:r>
              <a:rPr lang="it-IT" sz="1400" i="1" dirty="0" smtClean="0"/>
              <a:t>                                           Psicologa – collaboratrice </a:t>
            </a:r>
            <a:r>
              <a:rPr lang="it-IT" sz="1400" i="1" dirty="0" err="1" smtClean="0"/>
              <a:t>A.I.D.A.I.</a:t>
            </a:r>
            <a:r>
              <a:rPr lang="it-IT" sz="1400" i="1" dirty="0" smtClean="0"/>
              <a:t> e  </a:t>
            </a:r>
            <a:r>
              <a:rPr lang="it-IT" sz="1400" i="1" dirty="0" err="1" smtClean="0"/>
              <a:t>A.I.F.A</a:t>
            </a:r>
            <a:r>
              <a:rPr lang="it-IT" sz="1400" i="1" dirty="0" smtClean="0"/>
              <a:t>.</a:t>
            </a:r>
          </a:p>
          <a:p>
            <a:pPr>
              <a:buFontTx/>
              <a:buNone/>
              <a:defRPr/>
            </a:pPr>
            <a:r>
              <a:rPr lang="it-IT" sz="1400" i="1" dirty="0" smtClean="0"/>
              <a:t>                                                       francesca.sgroi.milano@aifa.it</a:t>
            </a:r>
            <a:endParaRPr lang="it-IT" sz="1400" b="1" i="1" dirty="0" smtClean="0"/>
          </a:p>
          <a:p>
            <a:pPr>
              <a:buFontTx/>
              <a:buNone/>
              <a:defRPr/>
            </a:pPr>
            <a:endParaRPr lang="it-IT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it-IT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6" name="Immagine 3" descr="C:\Users\catia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248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908050"/>
          </a:xfrm>
        </p:spPr>
        <p:txBody>
          <a:bodyPr/>
          <a:lstStyle/>
          <a:p>
            <a:r>
              <a:rPr lang="it-IT" altLang="it-IT"/>
              <a:t>….attenzione focale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457200" y="836613"/>
            <a:ext cx="8077200" cy="5832475"/>
          </a:xfrm>
        </p:spPr>
        <p:txBody>
          <a:bodyPr/>
          <a:lstStyle/>
          <a:p>
            <a:pPr>
              <a:buFontTx/>
              <a:buChar char="-"/>
            </a:pPr>
            <a:endParaRPr lang="it-IT" altLang="it-IT"/>
          </a:p>
          <a:p>
            <a:pPr>
              <a:buFontTx/>
              <a:buChar char="-"/>
            </a:pPr>
            <a:r>
              <a:rPr lang="it-IT" altLang="it-IT"/>
              <a:t>Tutte le informazioni che si trovano nel </a:t>
            </a:r>
            <a:r>
              <a:rPr lang="it-IT" altLang="it-IT" b="1"/>
              <a:t>campo focale </a:t>
            </a:r>
            <a:r>
              <a:rPr lang="it-IT" altLang="it-IT"/>
              <a:t>hanno accesso contemporaneamente alla coscienza</a:t>
            </a:r>
          </a:p>
          <a:p>
            <a:pPr>
              <a:buFontTx/>
              <a:buChar char="-"/>
            </a:pPr>
            <a:endParaRPr lang="it-IT" altLang="it-IT"/>
          </a:p>
          <a:p>
            <a:pPr>
              <a:buFontTx/>
              <a:buChar char="-"/>
            </a:pPr>
            <a:r>
              <a:rPr lang="it-IT" altLang="it-IT"/>
              <a:t>Se </a:t>
            </a:r>
            <a:r>
              <a:rPr lang="it-IT" altLang="it-IT" b="1"/>
              <a:t>l’attenzione focale </a:t>
            </a:r>
            <a:r>
              <a:rPr lang="it-IT" altLang="it-IT"/>
              <a:t>viene impegnata a lungo il </a:t>
            </a:r>
            <a:r>
              <a:rPr lang="it-IT" altLang="it-IT" b="1" i="1"/>
              <a:t>sistema selettivo</a:t>
            </a:r>
            <a:r>
              <a:rPr lang="it-IT" altLang="it-IT"/>
              <a:t> si affatica e diventa più esposto alle interferenze esterne (</a:t>
            </a:r>
            <a:r>
              <a:rPr lang="it-IT" altLang="it-IT" b="1" i="1"/>
              <a:t>distrazioni</a:t>
            </a:r>
            <a:r>
              <a:rPr lang="it-IT" altLang="it-IT"/>
              <a:t>)</a:t>
            </a:r>
          </a:p>
          <a:p>
            <a:endParaRPr lang="it-IT" altLang="it-IT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692150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  MANTENUTA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endParaRPr lang="it-IT" altLang="it-IT"/>
          </a:p>
          <a:p>
            <a:r>
              <a:rPr lang="it-IT" altLang="it-IT"/>
              <a:t>Permette uno </a:t>
            </a:r>
            <a:r>
              <a:rPr lang="it-IT" altLang="it-IT" b="1" u="sng"/>
              <a:t>sforzo</a:t>
            </a:r>
            <a:r>
              <a:rPr lang="it-IT" altLang="it-IT"/>
              <a:t>                            </a:t>
            </a:r>
            <a:r>
              <a:rPr lang="it-IT" altLang="it-IT" b="1" u="sng"/>
              <a:t>cognitivo prolungato</a:t>
            </a:r>
          </a:p>
          <a:p>
            <a:r>
              <a:rPr lang="it-IT" altLang="it-IT"/>
              <a:t>Riferito a un compito                                </a:t>
            </a:r>
            <a:r>
              <a:rPr lang="it-IT" altLang="it-IT" b="1" u="sng"/>
              <a:t>lungo ma poco complesso</a:t>
            </a:r>
            <a:r>
              <a:rPr lang="it-IT" altLang="it-IT"/>
              <a:t> (l’adulto ha tempi di vigilanza più lunghi di un bambino)</a:t>
            </a:r>
            <a:endParaRPr lang="it-IT" altLang="it-IT" b="1" u="sng"/>
          </a:p>
          <a:p>
            <a:r>
              <a:rPr lang="it-IT" altLang="it-IT"/>
              <a:t>Che richiese una </a:t>
            </a:r>
            <a:r>
              <a:rPr lang="it-IT" altLang="it-IT" b="1" u="sng"/>
              <a:t>buona vigilanza</a:t>
            </a:r>
            <a:r>
              <a:rPr lang="it-IT" altLang="it-IT"/>
              <a:t> ma      </a:t>
            </a:r>
            <a:r>
              <a:rPr lang="it-IT" altLang="it-IT" b="1" u="sng"/>
              <a:t>debole concentrazione </a:t>
            </a:r>
            <a:r>
              <a:rPr lang="it-IT" altLang="it-IT"/>
              <a:t>(es. ascolto di un lungo brano, visione di un video)</a:t>
            </a:r>
            <a:endParaRPr lang="it-IT" altLang="it-IT" b="1" u="sng"/>
          </a:p>
        </p:txBody>
      </p:sp>
      <p:pic>
        <p:nvPicPr>
          <p:cNvPr id="13316" name="Picture 2" descr="C:\Users\catia\Desktop\Manten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765175"/>
            <a:ext cx="47894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077200" cy="647700"/>
          </a:xfrm>
        </p:spPr>
        <p:txBody>
          <a:bodyPr/>
          <a:lstStyle/>
          <a:p>
            <a:pPr algn="ctr"/>
            <a:r>
              <a:rPr lang="it-IT" altLang="it-IT" sz="4000" b="1"/>
              <a:t>Tempi di attenzione Mantenuta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457200" y="765175"/>
            <a:ext cx="8077200" cy="5635625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/>
              <a:t>Dipendono da tre parametri:</a:t>
            </a:r>
          </a:p>
          <a:p>
            <a:pPr>
              <a:buFontTx/>
              <a:buNone/>
            </a:pPr>
            <a:r>
              <a:rPr lang="it-IT" altLang="it-IT" sz="2400" b="1" u="sng"/>
              <a:t>Salienza</a:t>
            </a:r>
            <a:r>
              <a:rPr lang="it-IT" altLang="it-IT" sz="2400"/>
              <a:t>: </a:t>
            </a:r>
            <a:r>
              <a:rPr lang="it-IT" altLang="it-IT" sz="2400" b="1" i="1"/>
              <a:t>capacità dello stimolo di catturare l’attenzione (gradevole, raffigurato, a colori, ecc.)</a:t>
            </a:r>
          </a:p>
          <a:p>
            <a:pPr>
              <a:buFontTx/>
              <a:buNone/>
            </a:pPr>
            <a:r>
              <a:rPr lang="it-IT" altLang="it-IT" sz="2400" b="1" u="sng"/>
              <a:t>Tipo di compito</a:t>
            </a:r>
            <a:r>
              <a:rPr lang="it-IT" altLang="it-IT" sz="2400" b="1"/>
              <a:t>: </a:t>
            </a:r>
            <a:r>
              <a:rPr lang="it-IT" altLang="it-IT" sz="2400" b="1" i="1"/>
              <a:t>facile o complesso, nuovo o ripetitivo, ecc (sembra scontato ma ci fa riflettere sulla tipologia e organizzazione della lezione in classe)</a:t>
            </a:r>
          </a:p>
          <a:p>
            <a:pPr>
              <a:buFontTx/>
              <a:buNone/>
            </a:pPr>
            <a:r>
              <a:rPr lang="it-IT" altLang="it-IT" sz="2400" b="1" u="sng"/>
              <a:t>Situazione più o meno interattiva</a:t>
            </a:r>
            <a:r>
              <a:rPr lang="it-IT" altLang="it-IT" sz="2400" b="1"/>
              <a:t>: </a:t>
            </a:r>
            <a:r>
              <a:rPr lang="it-IT" altLang="it-IT" sz="2400" b="1" i="1"/>
              <a:t>il bambino è più attento quando è in rapporto diretto con un’altra persona che lo aiuta a regolare la sua vigilanza e motivazione (specie per i bambini ADHD)</a:t>
            </a:r>
            <a:endParaRPr lang="it-IT" altLang="it-IT" sz="2400" b="1" u="sng"/>
          </a:p>
          <a:p>
            <a:endParaRPr lang="it-IT" altLang="it-IT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077200" cy="647700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  DIVISA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457200" y="836613"/>
            <a:ext cx="8507413" cy="5564187"/>
          </a:xfrm>
        </p:spPr>
        <p:txBody>
          <a:bodyPr/>
          <a:lstStyle/>
          <a:p>
            <a:endParaRPr lang="it-IT" altLang="it-IT" b="1"/>
          </a:p>
          <a:p>
            <a:r>
              <a:rPr lang="it-IT" altLang="it-IT" b="1"/>
              <a:t>Riguarda la capacità di                   prestare attenzione a                           due  o più stimoli contemporanei                       e concorrenti</a:t>
            </a:r>
          </a:p>
          <a:p>
            <a:r>
              <a:rPr lang="it-IT" altLang="it-IT" b="1"/>
              <a:t>Ma le informazioni concorrenti non entrano nel nostro </a:t>
            </a:r>
            <a:r>
              <a:rPr lang="it-IT" altLang="it-IT" b="1" i="1"/>
              <a:t>focus attentivo</a:t>
            </a:r>
            <a:r>
              <a:rPr lang="it-IT" altLang="it-IT" b="1"/>
              <a:t> con la stessa intensità</a:t>
            </a:r>
          </a:p>
        </p:txBody>
      </p:sp>
      <p:pic>
        <p:nvPicPr>
          <p:cNvPr id="15364" name="Picture 2" descr="C:\Users\catia\Desktop\attenzione div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836613"/>
            <a:ext cx="37353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981075"/>
          </a:xfrm>
        </p:spPr>
        <p:txBody>
          <a:bodyPr/>
          <a:lstStyle/>
          <a:p>
            <a:r>
              <a:rPr lang="it-IT" altLang="it-IT"/>
              <a:t>…..attenzione  divisa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419725"/>
          </a:xfrm>
        </p:spPr>
        <p:txBody>
          <a:bodyPr/>
          <a:lstStyle/>
          <a:p>
            <a:r>
              <a:rPr lang="it-IT" altLang="it-IT"/>
              <a:t>Questa </a:t>
            </a:r>
            <a:r>
              <a:rPr lang="it-IT" altLang="it-IT" b="1" i="1"/>
              <a:t>prestazione attentiva</a:t>
            </a:r>
            <a:r>
              <a:rPr lang="it-IT" altLang="it-IT"/>
              <a:t> risulta più semplice se alcuni dei compiti a cui prestiamo attenzione sono automatizzati (es. la guida)</a:t>
            </a:r>
          </a:p>
          <a:p>
            <a:endParaRPr lang="it-IT" altLang="it-IT"/>
          </a:p>
          <a:p>
            <a:r>
              <a:rPr lang="it-IT" altLang="it-IT"/>
              <a:t>L’</a:t>
            </a:r>
            <a:r>
              <a:rPr lang="it-IT" altLang="it-IT" b="1" i="1"/>
              <a:t>attenzione divisa </a:t>
            </a:r>
            <a:r>
              <a:rPr lang="it-IT" altLang="it-IT"/>
              <a:t>subisce un calo di </a:t>
            </a:r>
            <a:r>
              <a:rPr lang="it-IT" altLang="it-IT" i="1"/>
              <a:t>performance </a:t>
            </a:r>
            <a:r>
              <a:rPr lang="it-IT" altLang="it-IT"/>
              <a:t>se dobbiamo usare la stessa modalità sensoriale per più stimoli</a:t>
            </a:r>
          </a:p>
          <a:p>
            <a:endParaRPr lang="it-IT" altLang="it-IT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51838" cy="936625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D’ATTENZIONE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457200" y="908050"/>
            <a:ext cx="8218488" cy="5949950"/>
          </a:xfrm>
        </p:spPr>
        <p:txBody>
          <a:bodyPr/>
          <a:lstStyle/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pPr algn="ctr">
              <a:buFontTx/>
              <a:buNone/>
            </a:pPr>
            <a:endParaRPr lang="it-IT" altLang="it-IT" sz="4000" b="1" i="1"/>
          </a:p>
          <a:p>
            <a:pPr algn="ctr">
              <a:buFontTx/>
              <a:buNone/>
            </a:pPr>
            <a:r>
              <a:rPr lang="it-IT" altLang="it-IT" sz="4000" b="1" i="1"/>
              <a:t>In che direzione volano gli uccelli?</a:t>
            </a:r>
          </a:p>
        </p:txBody>
      </p:sp>
      <p:pic>
        <p:nvPicPr>
          <p:cNvPr id="17412" name="Picture 2" descr="C:\Users\catia\Desktop\shift d'atten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4882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692150"/>
          </a:xfrm>
        </p:spPr>
        <p:txBody>
          <a:bodyPr/>
          <a:lstStyle/>
          <a:p>
            <a:pPr algn="ctr"/>
            <a:r>
              <a:rPr lang="it-IT" altLang="it-IT"/>
              <a:t>….</a:t>
            </a:r>
            <a:r>
              <a:rPr lang="it-IT" altLang="it-IT" b="1"/>
              <a:t>shift d’attenzione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179388" y="620713"/>
            <a:ext cx="8640762" cy="61214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800" b="1" i="1"/>
              <a:t>E’ lo spostamento </a:t>
            </a:r>
            <a:r>
              <a:rPr lang="it-IT" altLang="it-IT" sz="2800" b="1"/>
              <a:t>rapido</a:t>
            </a:r>
            <a:r>
              <a:rPr lang="it-IT" altLang="it-IT" sz="2800" b="1" i="1"/>
              <a:t> del </a:t>
            </a:r>
            <a:r>
              <a:rPr lang="it-IT" altLang="it-IT" sz="2800" b="1" i="1" u="sng"/>
              <a:t>fuoco attentivo</a:t>
            </a:r>
            <a:r>
              <a:rPr lang="it-IT" altLang="it-IT" sz="2800" b="1" i="1"/>
              <a:t> (quasi sempre visivo) da uno stimolo a un altro, entrambi presenti nel campo percettivo del soggetto.</a:t>
            </a:r>
          </a:p>
          <a:p>
            <a:pPr>
              <a:buFontTx/>
              <a:buNone/>
            </a:pPr>
            <a:r>
              <a:rPr lang="it-IT" altLang="it-IT" sz="2800" b="1" i="1" u="sng"/>
              <a:t>Avviene in tre fasi</a:t>
            </a:r>
            <a:r>
              <a:rPr lang="it-IT" altLang="it-IT" sz="2800" b="1" i="1"/>
              <a:t>:</a:t>
            </a:r>
          </a:p>
          <a:p>
            <a:pPr>
              <a:buFontTx/>
              <a:buChar char="-"/>
            </a:pPr>
            <a:r>
              <a:rPr lang="it-IT" altLang="it-IT" sz="2800" b="1" i="1"/>
              <a:t>Disancoraggio del fuoco attentivo dal primo stimolo</a:t>
            </a:r>
          </a:p>
          <a:p>
            <a:pPr>
              <a:buFontTx/>
              <a:buChar char="-"/>
            </a:pPr>
            <a:r>
              <a:rPr lang="it-IT" altLang="it-IT" sz="2800" b="1" i="1"/>
              <a:t>Spostamento del fuoco verso la seconda informazione</a:t>
            </a:r>
          </a:p>
          <a:p>
            <a:pPr>
              <a:buFontTx/>
              <a:buChar char="-"/>
            </a:pPr>
            <a:r>
              <a:rPr lang="it-IT" altLang="it-IT" sz="2800" b="1" i="1"/>
              <a:t>Ancoraggio del fuoco attentivo sul secondo stimolo</a:t>
            </a:r>
          </a:p>
          <a:p>
            <a:pPr>
              <a:buFontTx/>
              <a:buChar char="-"/>
            </a:pPr>
            <a:endParaRPr lang="it-IT" altLang="it-IT" sz="2800" b="1" i="1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765175"/>
          </a:xfrm>
        </p:spPr>
        <p:txBody>
          <a:bodyPr/>
          <a:lstStyle/>
          <a:p>
            <a:pPr algn="ctr"/>
            <a:r>
              <a:rPr lang="it-IT" altLang="it-IT"/>
              <a:t>….</a:t>
            </a:r>
            <a:r>
              <a:rPr lang="it-IT" altLang="it-IT" b="1"/>
              <a:t>shift d’attenzione</a:t>
            </a:r>
            <a:endParaRPr lang="it-IT" altLang="it-IT"/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635625"/>
          </a:xfrm>
        </p:spPr>
        <p:txBody>
          <a:bodyPr/>
          <a:lstStyle/>
          <a:p>
            <a:r>
              <a:rPr lang="it-IT" altLang="it-IT"/>
              <a:t>E’ un’abilità attentiva che con l’esercizio migliora moltissimo. Mette in risalto perciò:</a:t>
            </a:r>
          </a:p>
          <a:p>
            <a:r>
              <a:rPr lang="it-IT" altLang="it-IT"/>
              <a:t>- </a:t>
            </a:r>
            <a:r>
              <a:rPr lang="it-IT" altLang="it-IT" i="1"/>
              <a:t>il ruolo dell’esperienza</a:t>
            </a:r>
          </a:p>
          <a:p>
            <a:r>
              <a:rPr lang="it-IT" altLang="it-IT" i="1"/>
              <a:t>- l’età (l’adulto riesce meglio del bambino</a:t>
            </a:r>
            <a:r>
              <a:rPr lang="it-IT" altLang="it-IT"/>
              <a:t>)</a:t>
            </a:r>
          </a:p>
          <a:p>
            <a:pPr>
              <a:buFontTx/>
              <a:buNone/>
            </a:pPr>
            <a:r>
              <a:rPr lang="it-IT" altLang="it-IT"/>
              <a:t> 					     * * *</a:t>
            </a:r>
          </a:p>
          <a:p>
            <a:r>
              <a:rPr lang="it-IT" altLang="it-IT" i="1"/>
              <a:t>Lo spostamento d’attenzione non coinvolge necessariamente i movimenti oculari. E’ possibile usare la visione periferica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077200" cy="649287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  E  MEMORIA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949950"/>
          </a:xfrm>
        </p:spPr>
        <p:txBody>
          <a:bodyPr/>
          <a:lstStyle/>
          <a:p>
            <a:pPr algn="ctr">
              <a:buFontTx/>
              <a:buNone/>
            </a:pPr>
            <a:endParaRPr lang="it-IT" altLang="it-IT" b="1"/>
          </a:p>
          <a:p>
            <a:pPr algn="ctr">
              <a:buFontTx/>
              <a:buNone/>
            </a:pPr>
            <a:endParaRPr lang="it-IT" altLang="it-IT" b="1"/>
          </a:p>
          <a:p>
            <a:pPr algn="ctr">
              <a:buFontTx/>
              <a:buNone/>
            </a:pPr>
            <a:endParaRPr lang="it-IT" altLang="it-IT" b="1"/>
          </a:p>
          <a:p>
            <a:pPr algn="ctr">
              <a:buFontTx/>
              <a:buNone/>
            </a:pPr>
            <a:endParaRPr lang="it-IT" altLang="it-IT" b="1"/>
          </a:p>
          <a:p>
            <a:pPr algn="ctr">
              <a:buFontTx/>
              <a:buNone/>
            </a:pPr>
            <a:r>
              <a:rPr lang="it-IT" altLang="it-IT" b="1"/>
              <a:t>LE MEMORIE</a:t>
            </a:r>
          </a:p>
          <a:p>
            <a:pPr>
              <a:buFontTx/>
              <a:buNone/>
            </a:pPr>
            <a:r>
              <a:rPr lang="it-IT" altLang="it-IT" b="1" i="1" u="sng"/>
              <a:t>Memoria sensoriale</a:t>
            </a:r>
            <a:r>
              <a:rPr lang="it-IT" altLang="it-IT" b="1"/>
              <a:t> - </a:t>
            </a:r>
            <a:r>
              <a:rPr lang="it-IT" altLang="it-IT" sz="2800"/>
              <a:t>Mantiene le informazioni in ingresso pochissimi secondi</a:t>
            </a:r>
          </a:p>
          <a:p>
            <a:pPr>
              <a:buFontTx/>
              <a:buNone/>
            </a:pPr>
            <a:r>
              <a:rPr lang="it-IT" altLang="it-IT" sz="2800" b="1" i="1"/>
              <a:t>Ecoica = </a:t>
            </a:r>
            <a:r>
              <a:rPr lang="it-IT" altLang="it-IT" sz="2800" i="1"/>
              <a:t>stimoli sensoriali </a:t>
            </a:r>
            <a:r>
              <a:rPr lang="it-IT" altLang="it-IT" sz="2800" b="1" i="1" u="sng"/>
              <a:t>uditivi</a:t>
            </a:r>
          </a:p>
          <a:p>
            <a:pPr>
              <a:buFontTx/>
              <a:buNone/>
            </a:pPr>
            <a:r>
              <a:rPr lang="it-IT" altLang="it-IT" sz="2800" b="1" i="1"/>
              <a:t>Iconica = </a:t>
            </a:r>
            <a:r>
              <a:rPr lang="it-IT" altLang="it-IT" sz="2800" i="1"/>
              <a:t>stimoli sensoriali </a:t>
            </a:r>
            <a:r>
              <a:rPr lang="it-IT" altLang="it-IT" sz="2800" b="1" i="1" u="sng"/>
              <a:t>visivi</a:t>
            </a:r>
          </a:p>
        </p:txBody>
      </p:sp>
      <p:pic>
        <p:nvPicPr>
          <p:cNvPr id="20484" name="Picture 2" descr="C:\Users\catia\Desktop\mem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08050"/>
            <a:ext cx="46482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981075"/>
          </a:xfrm>
        </p:spPr>
        <p:txBody>
          <a:bodyPr/>
          <a:lstStyle/>
          <a:p>
            <a:pPr algn="ctr"/>
            <a:r>
              <a:rPr lang="it-IT" altLang="it-IT" b="1"/>
              <a:t>…attenzione e memoria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323850" y="765175"/>
            <a:ext cx="8210550" cy="5635625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b="1" i="1" u="sng"/>
              <a:t>Memoria a breve termine</a:t>
            </a:r>
            <a:r>
              <a:rPr lang="it-IT" altLang="it-IT" b="1"/>
              <a:t> </a:t>
            </a:r>
            <a:r>
              <a:rPr lang="it-IT" altLang="it-IT" b="1" i="1"/>
              <a:t>(o di lavoro):</a:t>
            </a:r>
          </a:p>
          <a:p>
            <a:pPr>
              <a:buFontTx/>
              <a:buNone/>
            </a:pPr>
            <a:r>
              <a:rPr lang="it-IT" altLang="it-IT"/>
              <a:t>Contiene da 7 a 11 elementiper pochi minuti, il tempo di essere rielaborati</a:t>
            </a:r>
          </a:p>
          <a:p>
            <a:pPr>
              <a:buFontTx/>
              <a:buNone/>
            </a:pPr>
            <a:r>
              <a:rPr lang="it-IT" altLang="it-IT" b="1" i="1"/>
              <a:t>Informazioni verbali = </a:t>
            </a:r>
            <a:r>
              <a:rPr lang="it-IT" altLang="it-IT" i="1"/>
              <a:t>vengono analizzate da un ripetitore </a:t>
            </a:r>
            <a:r>
              <a:rPr lang="it-IT" altLang="it-IT" b="1" i="1"/>
              <a:t>sub-vocale</a:t>
            </a:r>
          </a:p>
          <a:p>
            <a:pPr>
              <a:buFontTx/>
              <a:buNone/>
            </a:pPr>
            <a:r>
              <a:rPr lang="it-IT" altLang="it-IT" b="1" i="1"/>
              <a:t>Informazioni visuo-spaziali = </a:t>
            </a:r>
            <a:r>
              <a:rPr lang="it-IT" altLang="it-IT" i="1"/>
              <a:t>vengono impresse in una sorta di tavolozza chiamata </a:t>
            </a:r>
            <a:r>
              <a:rPr lang="it-IT" altLang="it-IT" b="1" i="1"/>
              <a:t>taccuino visuo-spaziale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077200" cy="936625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COS’E’  L’ATTENZIONE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egnaposto contenuto 4"/>
          <p:cNvSpPr>
            <a:spLocks noGrp="1"/>
          </p:cNvSpPr>
          <p:nvPr>
            <p:ph idx="1"/>
          </p:nvPr>
        </p:nvSpPr>
        <p:spPr>
          <a:xfrm>
            <a:off x="457200" y="908050"/>
            <a:ext cx="8077200" cy="5689600"/>
          </a:xfrm>
        </p:spPr>
        <p:txBody>
          <a:bodyPr/>
          <a:lstStyle/>
          <a:p>
            <a:r>
              <a:rPr lang="it-IT" altLang="it-IT" sz="2800"/>
              <a:t>E’ un processo cognitivo di            fondamentale importanza</a:t>
            </a:r>
          </a:p>
          <a:p>
            <a:pPr>
              <a:buFontTx/>
              <a:buNone/>
            </a:pPr>
            <a:endParaRPr lang="it-IT" altLang="it-IT" sz="2800"/>
          </a:p>
          <a:p>
            <a:endParaRPr lang="it-IT" altLang="it-IT" sz="2800"/>
          </a:p>
          <a:p>
            <a:r>
              <a:rPr lang="it-IT" altLang="it-IT" sz="2800"/>
              <a:t>E’ connesso ad altri processi altrettanto importanti come la memoria, apprendimento, la comprensione, ecc. </a:t>
            </a:r>
          </a:p>
          <a:p>
            <a:r>
              <a:rPr lang="it-IT" altLang="it-IT" sz="2800"/>
              <a:t>E poiché è soggetta a interferenze di tipo cognitivo (disturbo) e affettivo (stati d’animo) </a:t>
            </a:r>
            <a:r>
              <a:rPr lang="it-IT" altLang="it-IT" sz="2800" b="1" i="1"/>
              <a:t>il livello attentivo non è mai costante</a:t>
            </a:r>
            <a:endParaRPr lang="it-IT" altLang="it-IT" sz="2800"/>
          </a:p>
        </p:txBody>
      </p:sp>
      <p:pic>
        <p:nvPicPr>
          <p:cNvPr id="4100" name="Picture 9" descr="adhd-di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836613"/>
            <a:ext cx="3073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077200" cy="647700"/>
          </a:xfrm>
        </p:spPr>
        <p:txBody>
          <a:bodyPr/>
          <a:lstStyle/>
          <a:p>
            <a:pPr algn="ctr"/>
            <a:r>
              <a:rPr lang="it-IT" altLang="it-IT" b="1"/>
              <a:t>…attenzione e memoria</a:t>
            </a:r>
            <a:endParaRPr lang="it-IT" altLang="it-IT"/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250825" y="908050"/>
            <a:ext cx="8569325" cy="549275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b="1" i="1" u="sng"/>
              <a:t>Memorie a lungo termine:</a:t>
            </a:r>
          </a:p>
          <a:p>
            <a:pPr>
              <a:buFontTx/>
              <a:buNone/>
            </a:pPr>
            <a:r>
              <a:rPr lang="it-IT" altLang="it-IT" b="1" i="1"/>
              <a:t>Memoria semantica = </a:t>
            </a:r>
            <a:r>
              <a:rPr lang="it-IT" altLang="it-IT" i="1"/>
              <a:t>conserva le nozione apprese dall’esperienza e dallo studio</a:t>
            </a:r>
          </a:p>
          <a:p>
            <a:pPr>
              <a:buFontTx/>
              <a:buNone/>
            </a:pPr>
            <a:r>
              <a:rPr lang="it-IT" altLang="it-IT" b="1" i="1"/>
              <a:t>Memoria episodica = </a:t>
            </a:r>
            <a:r>
              <a:rPr lang="it-IT" altLang="it-IT" i="1"/>
              <a:t>conserva il ricordo di eventi accaduti ma che non riguardano il soggetto</a:t>
            </a:r>
          </a:p>
          <a:p>
            <a:pPr>
              <a:buFontTx/>
              <a:buNone/>
            </a:pPr>
            <a:r>
              <a:rPr lang="it-IT" altLang="it-IT" b="1" i="1"/>
              <a:t>Memoria autobiografica = </a:t>
            </a:r>
            <a:r>
              <a:rPr lang="it-IT" altLang="it-IT" i="1"/>
              <a:t>conserva informazioni sulla vita passata del soggetto</a:t>
            </a:r>
            <a:endParaRPr lang="it-IT" altLang="it-IT" b="1" i="1"/>
          </a:p>
          <a:p>
            <a:endParaRPr lang="it-IT" altLang="it-IT" b="1" i="1" u="sng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052513"/>
          </a:xfrm>
        </p:spPr>
        <p:txBody>
          <a:bodyPr/>
          <a:lstStyle/>
          <a:p>
            <a:pPr algn="ctr"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RUOLO DELL’ATTENZIONE NELLA MEMORIA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472112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b="1" u="sng"/>
              <a:t>E’ essenziale</a:t>
            </a:r>
          </a:p>
          <a:p>
            <a:pPr>
              <a:buFontTx/>
              <a:buNone/>
            </a:pPr>
            <a:r>
              <a:rPr lang="it-IT" altLang="it-IT" b="1" u="sng"/>
              <a:t>Hanno migliori performances di            memoria:</a:t>
            </a:r>
          </a:p>
          <a:p>
            <a:pPr>
              <a:buFontTx/>
              <a:buNone/>
            </a:pPr>
            <a:r>
              <a:rPr lang="it-IT" altLang="it-IT"/>
              <a:t>Le persone che mantengono più a                         lungo le informazioni nel fuoco            attentivo</a:t>
            </a:r>
          </a:p>
          <a:p>
            <a:pPr>
              <a:buFontTx/>
              <a:buNone/>
            </a:pPr>
            <a:r>
              <a:rPr lang="it-IT" altLang="it-IT"/>
              <a:t>Le persone che sanno selezionare gli stimoli più importanti</a:t>
            </a:r>
          </a:p>
        </p:txBody>
      </p:sp>
      <p:pic>
        <p:nvPicPr>
          <p:cNvPr id="23556" name="Picture 7" descr="adhd-effic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125538"/>
            <a:ext cx="28876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692150"/>
          </a:xfrm>
        </p:spPr>
        <p:txBody>
          <a:bodyPr/>
          <a:lstStyle/>
          <a:p>
            <a:pPr algn="ctr"/>
            <a:r>
              <a:rPr lang="it-IT" altLang="it-IT" b="1"/>
              <a:t>…..attenzione e memoria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457200" y="836613"/>
            <a:ext cx="8077200" cy="5564187"/>
          </a:xfrm>
        </p:spPr>
        <p:txBody>
          <a:bodyPr/>
          <a:lstStyle/>
          <a:p>
            <a:r>
              <a:rPr lang="it-IT" altLang="it-IT"/>
              <a:t>Tutto quello che </a:t>
            </a:r>
            <a:r>
              <a:rPr lang="it-IT" altLang="it-IT" b="1"/>
              <a:t>entra</a:t>
            </a:r>
            <a:r>
              <a:rPr lang="it-IT" altLang="it-IT"/>
              <a:t> nel              </a:t>
            </a:r>
            <a:r>
              <a:rPr lang="it-IT" altLang="it-IT" b="1" i="1"/>
              <a:t>fuoco attentivo </a:t>
            </a:r>
            <a:r>
              <a:rPr lang="it-IT" altLang="it-IT"/>
              <a:t>accede alla memoria</a:t>
            </a:r>
          </a:p>
          <a:p>
            <a:r>
              <a:rPr lang="it-IT" altLang="it-IT"/>
              <a:t>Anche le informazioni che </a:t>
            </a:r>
            <a:r>
              <a:rPr lang="it-IT" altLang="it-IT" u="sng"/>
              <a:t>non accedono al </a:t>
            </a:r>
            <a:r>
              <a:rPr lang="it-IT" altLang="it-IT" b="1" i="1" u="sng"/>
              <a:t>fuoco attentivo </a:t>
            </a:r>
            <a:r>
              <a:rPr lang="it-IT" altLang="it-IT" u="sng"/>
              <a:t>o subiscono interferenze</a:t>
            </a:r>
            <a:r>
              <a:rPr lang="it-IT" altLang="it-IT"/>
              <a:t> restano impresse nella memoria ma le loro tracce sono deboli e poco contestualizzate</a:t>
            </a:r>
          </a:p>
          <a:p>
            <a:pPr>
              <a:buFontTx/>
              <a:buNone/>
            </a:pPr>
            <a:r>
              <a:rPr lang="it-IT" altLang="it-IT" i="1" u="sng"/>
              <a:t>Ecco perché chi studia con tv accesa non ricorda bene come di studia in silenzio</a:t>
            </a:r>
          </a:p>
          <a:p>
            <a:pPr>
              <a:buFontTx/>
              <a:buNone/>
            </a:pPr>
            <a:endParaRPr lang="it-IT" altLang="it-IT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052513"/>
          </a:xfrm>
        </p:spPr>
        <p:txBody>
          <a:bodyPr/>
          <a:lstStyle/>
          <a:p>
            <a:pPr algn="ctr"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ATTENZIONE-MOTIVAZIONE COMPRENSIONE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54355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b="1" i="1" u="sng"/>
              <a:t>Comprensione:</a:t>
            </a:r>
          </a:p>
          <a:p>
            <a:pPr>
              <a:buFontTx/>
              <a:buChar char="-"/>
            </a:pPr>
            <a:r>
              <a:rPr lang="it-IT" altLang="it-IT" i="1"/>
              <a:t>Se non comprendiamo un messaggio non riusciamo a prestare attenzione (e viceversa) – soprattutto a scuola</a:t>
            </a:r>
          </a:p>
          <a:p>
            <a:pPr>
              <a:buFontTx/>
              <a:buChar char="-"/>
            </a:pPr>
            <a:r>
              <a:rPr lang="it-IT" altLang="it-IT" i="1"/>
              <a:t>Quindi, il bambino disattento, potrebbe non aver capito / in questo caso l’insegnante può riadeguare la spiegazione – come fattore di aumento dell’attenzione degli alunni</a:t>
            </a:r>
          </a:p>
          <a:p>
            <a:pPr>
              <a:buFontTx/>
              <a:buNone/>
            </a:pPr>
            <a:endParaRPr lang="it-IT" altLang="it-IT" i="1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it-IT" altLang="it-IT" sz="4000"/>
              <a:t>attenzione-motivazione-comprensione</a:t>
            </a:r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>
          <a:xfrm>
            <a:off x="457200" y="620713"/>
            <a:ext cx="8077200" cy="5780087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b="1" i="1" u="sng"/>
              <a:t>Motivazione:</a:t>
            </a:r>
          </a:p>
          <a:p>
            <a:pPr>
              <a:buFontTx/>
              <a:buNone/>
            </a:pPr>
            <a:r>
              <a:rPr lang="it-IT" altLang="it-IT" sz="2800" i="1"/>
              <a:t>E’ data da una serie di processi cognitivi complessi che non tutti gli alunni riescono a sviluppare</a:t>
            </a:r>
          </a:p>
          <a:p>
            <a:pPr>
              <a:buFontTx/>
              <a:buNone/>
            </a:pPr>
            <a:r>
              <a:rPr lang="it-IT" altLang="it-IT" sz="2800" i="1" u="sng"/>
              <a:t>Riguarda la relazione tra</a:t>
            </a:r>
            <a:r>
              <a:rPr lang="it-IT" altLang="it-IT" sz="2800" i="1"/>
              <a:t>:</a:t>
            </a:r>
          </a:p>
          <a:p>
            <a:pPr>
              <a:buFontTx/>
              <a:buChar char="-"/>
            </a:pPr>
            <a:r>
              <a:rPr lang="it-IT" altLang="it-IT" sz="2800" i="1"/>
              <a:t>Rappresentazione mentale dello scopo (es. promozione)</a:t>
            </a:r>
          </a:p>
          <a:p>
            <a:pPr>
              <a:buFontTx/>
              <a:buChar char="-"/>
            </a:pPr>
            <a:r>
              <a:rPr lang="it-IT" altLang="it-IT" sz="2800" i="1"/>
              <a:t>Situazione presente (es. compito difficile)</a:t>
            </a:r>
          </a:p>
          <a:p>
            <a:pPr>
              <a:buFontTx/>
              <a:buChar char="-"/>
            </a:pPr>
            <a:r>
              <a:rPr lang="it-IT" altLang="it-IT" sz="2800" i="1"/>
              <a:t>Vantaggi ottenibile dal raggiungimento dello scopo (es. avanzamento scolastico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it-IT" altLang="it-IT" sz="4000"/>
              <a:t>attenzione-motivazione-comprensione</a:t>
            </a:r>
            <a:endParaRPr lang="it-IT" altLang="it-IT" sz="4000" b="1"/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0" y="765175"/>
            <a:ext cx="8893175" cy="5635625"/>
          </a:xfrm>
        </p:spPr>
        <p:txBody>
          <a:bodyPr/>
          <a:lstStyle/>
          <a:p>
            <a:pPr>
              <a:buFontTx/>
              <a:buNone/>
            </a:pPr>
            <a:endParaRPr lang="it-IT" altLang="it-IT" sz="2400" i="1" u="sng"/>
          </a:p>
          <a:p>
            <a:pPr>
              <a:buFontTx/>
              <a:buNone/>
            </a:pPr>
            <a:r>
              <a:rPr lang="it-IT" altLang="it-IT" sz="2400" i="1" u="sng"/>
              <a:t>L’alunno che non manifesta sufficiente motivazione (</a:t>
            </a:r>
            <a:r>
              <a:rPr lang="it-IT" altLang="it-IT" sz="2400" b="1" i="1" u="sng"/>
              <a:t>come i soggetti ADHD</a:t>
            </a:r>
            <a:r>
              <a:rPr lang="it-IT" altLang="it-IT" sz="2400" i="1" u="sng"/>
              <a:t>) non riesce bene a:</a:t>
            </a:r>
          </a:p>
          <a:p>
            <a:pPr>
              <a:buFontTx/>
              <a:buNone/>
            </a:pPr>
            <a:r>
              <a:rPr lang="it-IT" altLang="it-IT" sz="2400" b="1" i="1"/>
              <a:t>-   Avere una buona interazione con l’ambiente circostante</a:t>
            </a:r>
          </a:p>
          <a:p>
            <a:pPr>
              <a:buFontTx/>
              <a:buChar char="-"/>
            </a:pPr>
            <a:r>
              <a:rPr lang="it-IT" altLang="it-IT" sz="2400" b="1" i="1"/>
              <a:t>Dare valore all’attività da svolgere</a:t>
            </a:r>
          </a:p>
          <a:p>
            <a:pPr>
              <a:buFontTx/>
              <a:buChar char="-"/>
            </a:pPr>
            <a:r>
              <a:rPr lang="it-IT" altLang="it-IT" sz="2400" b="1" i="1"/>
              <a:t>Possedere una serie di convinzioni positive su se stesso</a:t>
            </a:r>
          </a:p>
          <a:p>
            <a:pPr>
              <a:buFontTx/>
              <a:buChar char="-"/>
            </a:pPr>
            <a:r>
              <a:rPr lang="it-IT" altLang="it-IT" sz="2400" b="1" i="1"/>
              <a:t>Individuare mete da raggiungere</a:t>
            </a:r>
          </a:p>
          <a:p>
            <a:pPr>
              <a:buFontTx/>
              <a:buChar char="-"/>
            </a:pPr>
            <a:r>
              <a:rPr lang="it-IT" altLang="it-IT" sz="2400" b="1" i="1"/>
              <a:t>Valutare bene le proprie probabilità di successo/insuccesso</a:t>
            </a:r>
          </a:p>
          <a:p>
            <a:pPr>
              <a:buFontTx/>
              <a:buChar char="-"/>
            </a:pPr>
            <a:r>
              <a:rPr lang="it-IT" altLang="it-IT" sz="2400" b="1" i="1"/>
              <a:t>Attribuire correttamente le cause che determinano il risultato</a:t>
            </a:r>
          </a:p>
          <a:p>
            <a:pPr>
              <a:buFontTx/>
              <a:buChar char="-"/>
            </a:pPr>
            <a:endParaRPr lang="it-IT" altLang="it-IT" b="1" i="1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ASPETTI EVOLUTIVI DELL’ATTENZIONE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323850" y="1125538"/>
            <a:ext cx="8569325" cy="5275262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b="1" u="sng"/>
              <a:t>Con lo sviluppo</a:t>
            </a:r>
            <a:r>
              <a:rPr lang="it-IT" altLang="it-IT"/>
              <a:t>:</a:t>
            </a:r>
          </a:p>
          <a:p>
            <a:pPr>
              <a:buFontTx/>
              <a:buNone/>
            </a:pPr>
            <a:r>
              <a:rPr lang="it-IT" altLang="it-IT"/>
              <a:t>- </a:t>
            </a:r>
            <a:r>
              <a:rPr lang="it-IT" altLang="it-IT" b="1" i="1"/>
              <a:t>Non aumenta la capacità               (volume) di informazioni                      che l’</a:t>
            </a:r>
            <a:r>
              <a:rPr lang="it-IT" altLang="it-IT" b="1" i="1" u="sng"/>
              <a:t>attenzione</a:t>
            </a:r>
            <a:r>
              <a:rPr lang="it-IT" altLang="it-IT" b="1" i="1"/>
              <a:t> riesce a                 gestire</a:t>
            </a:r>
          </a:p>
          <a:p>
            <a:pPr>
              <a:buFontTx/>
              <a:buNone/>
            </a:pPr>
            <a:r>
              <a:rPr lang="it-IT" altLang="it-IT" b="1" i="1"/>
              <a:t>- Ma aumenta l’efficienza dei processi attentivi (miglior selezione, focalizzazione, mantenimento, ecc.)</a:t>
            </a:r>
          </a:p>
        </p:txBody>
      </p:sp>
      <p:pic>
        <p:nvPicPr>
          <p:cNvPr id="28676" name="Picture 2" descr="C:\Users\catia\Desktop\sviluppo mem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29527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836613"/>
          </a:xfrm>
        </p:spPr>
        <p:txBody>
          <a:bodyPr/>
          <a:lstStyle/>
          <a:p>
            <a:r>
              <a:rPr lang="it-IT" altLang="it-IT" sz="4000" b="1"/>
              <a:t>….aspetti evolutivi dell’attenzione</a:t>
            </a:r>
          </a:p>
        </p:txBody>
      </p:sp>
      <p:sp>
        <p:nvSpPr>
          <p:cNvPr id="29699" name="Segnaposto contenuto 2"/>
          <p:cNvSpPr>
            <a:spLocks noGrp="1"/>
          </p:cNvSpPr>
          <p:nvPr>
            <p:ph idx="1"/>
          </p:nvPr>
        </p:nvSpPr>
        <p:spPr>
          <a:xfrm>
            <a:off x="179388" y="692150"/>
            <a:ext cx="8640762" cy="5976938"/>
          </a:xfrm>
        </p:spPr>
        <p:txBody>
          <a:bodyPr/>
          <a:lstStyle/>
          <a:p>
            <a:pPr>
              <a:buFontTx/>
              <a:buNone/>
            </a:pPr>
            <a:endParaRPr lang="it-IT" altLang="it-IT" sz="2000" b="1" i="1" u="sng"/>
          </a:p>
          <a:p>
            <a:pPr>
              <a:buFontTx/>
              <a:buNone/>
            </a:pPr>
            <a:r>
              <a:rPr lang="it-IT" altLang="it-IT" sz="2000" b="1" i="1" u="sng"/>
              <a:t>Dalla nascita fino al primo anno:</a:t>
            </a:r>
          </a:p>
          <a:p>
            <a:pPr>
              <a:buFontTx/>
              <a:buNone/>
            </a:pPr>
            <a:r>
              <a:rPr lang="it-IT" altLang="it-IT" sz="2000"/>
              <a:t>Sistema</a:t>
            </a:r>
            <a:r>
              <a:rPr lang="it-IT" altLang="it-IT" sz="2000" b="1"/>
              <a:t> “orientamento-investigazione”</a:t>
            </a:r>
          </a:p>
          <a:p>
            <a:pPr>
              <a:buFontTx/>
              <a:buNone/>
            </a:pPr>
            <a:r>
              <a:rPr lang="it-IT" altLang="it-IT" sz="2000" b="1"/>
              <a:t> </a:t>
            </a:r>
            <a:r>
              <a:rPr lang="it-IT" altLang="it-IT" sz="2000"/>
              <a:t>guidato dalla novità degli stimoli</a:t>
            </a:r>
          </a:p>
          <a:p>
            <a:pPr>
              <a:buFontTx/>
              <a:buNone/>
            </a:pPr>
            <a:r>
              <a:rPr lang="it-IT" altLang="it-IT" sz="2000" b="1" i="1" u="sng"/>
              <a:t>Dopo il primo anno: </a:t>
            </a:r>
          </a:p>
          <a:p>
            <a:pPr>
              <a:buFontTx/>
              <a:buNone/>
            </a:pPr>
            <a:r>
              <a:rPr lang="it-IT" altLang="it-IT" sz="2000"/>
              <a:t>Sistema </a:t>
            </a:r>
            <a:r>
              <a:rPr lang="it-IT" altLang="it-IT" sz="2000" b="1"/>
              <a:t>“controllato” </a:t>
            </a:r>
            <a:r>
              <a:rPr lang="it-IT" altLang="it-IT" sz="2000"/>
              <a:t>guidato dalla volontà di raggiungere obiettivi</a:t>
            </a:r>
          </a:p>
          <a:p>
            <a:pPr>
              <a:buFontTx/>
              <a:buNone/>
            </a:pPr>
            <a:r>
              <a:rPr lang="it-IT" altLang="it-IT" sz="2000" b="1" i="1" u="sng"/>
              <a:t>A 7 anni:</a:t>
            </a:r>
            <a:endParaRPr lang="it-IT" altLang="it-IT" sz="2000"/>
          </a:p>
          <a:p>
            <a:pPr>
              <a:buFontTx/>
              <a:buNone/>
            </a:pPr>
            <a:r>
              <a:rPr lang="it-IT" altLang="it-IT" sz="2000"/>
              <a:t>Sono già sviluppate </a:t>
            </a:r>
            <a:r>
              <a:rPr lang="it-IT" altLang="it-IT" sz="2000" b="1"/>
              <a:t>attenzione selettiva </a:t>
            </a:r>
            <a:r>
              <a:rPr lang="it-IT" altLang="it-IT" sz="2000"/>
              <a:t>e</a:t>
            </a:r>
            <a:r>
              <a:rPr lang="it-IT" altLang="it-IT" sz="2000" b="1"/>
              <a:t> focale </a:t>
            </a:r>
            <a:r>
              <a:rPr lang="it-IT" altLang="it-IT" sz="2000"/>
              <a:t>come negli adulti</a:t>
            </a:r>
          </a:p>
          <a:p>
            <a:pPr>
              <a:buFontTx/>
              <a:buNone/>
            </a:pPr>
            <a:r>
              <a:rPr lang="it-IT" altLang="it-IT" sz="2000" b="1" i="1" u="sng"/>
              <a:t>Fino a 11 anni:</a:t>
            </a:r>
            <a:r>
              <a:rPr lang="it-IT" altLang="it-IT" sz="2000"/>
              <a:t> - Si sviluppa </a:t>
            </a:r>
            <a:r>
              <a:rPr lang="it-IT" altLang="it-IT" sz="2000" b="1"/>
              <a:t>l’attenzione mantenuta</a:t>
            </a:r>
          </a:p>
          <a:p>
            <a:pPr>
              <a:buFontTx/>
              <a:buNone/>
            </a:pPr>
            <a:r>
              <a:rPr lang="it-IT" altLang="it-IT" sz="2000" b="1" i="1" u="sng"/>
              <a:t>A 4 anni</a:t>
            </a:r>
            <a:r>
              <a:rPr lang="it-IT" altLang="it-IT" sz="2000"/>
              <a:t>: – Il bambino sa riflettere sulla propria attenzione (capacità metacognitiva) – pensa che stare attento significhi obbedire</a:t>
            </a:r>
          </a:p>
          <a:p>
            <a:pPr>
              <a:buFontTx/>
              <a:buNone/>
            </a:pPr>
            <a:r>
              <a:rPr lang="it-IT" altLang="it-IT" sz="2000" b="1" i="1" u="sng"/>
              <a:t>Verso i 7-8 anni</a:t>
            </a:r>
            <a:r>
              <a:rPr lang="it-IT" altLang="it-IT" sz="2000"/>
              <a:t>: Il bambino si rende conto che le distrazioni non provengono solo dall’esterno ma anche da se stessi (dai propri pensieri, desideri, emozioni, stati fisici)</a:t>
            </a:r>
            <a:endParaRPr lang="it-IT" altLang="it-IT" sz="2000" b="1" i="1" u="sng"/>
          </a:p>
        </p:txBody>
      </p:sp>
      <p:pic>
        <p:nvPicPr>
          <p:cNvPr id="29700" name="Picture 2" descr="C:\Users\catia\Desktop\sviluppo atten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65175"/>
            <a:ext cx="33845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179388" y="0"/>
            <a:ext cx="8713787" cy="908050"/>
          </a:xfrm>
        </p:spPr>
        <p:txBody>
          <a:bodyPr/>
          <a:lstStyle/>
          <a:p>
            <a:pPr algn="ctr"/>
            <a:r>
              <a:rPr lang="it-IT" altLang="it-IT" sz="4000" b="1"/>
              <a:t>….aspetti evolutivi dell’attenzione</a:t>
            </a:r>
            <a:endParaRPr lang="it-IT" altLang="it-IT" sz="4000"/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976938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b="1" u="sng"/>
              <a:t>L’autoregolazione</a:t>
            </a:r>
          </a:p>
          <a:p>
            <a:pPr>
              <a:buFontTx/>
              <a:buNone/>
            </a:pPr>
            <a:endParaRPr lang="it-IT" altLang="it-IT" sz="2800" b="1" u="sng"/>
          </a:p>
          <a:p>
            <a:pPr>
              <a:buFontTx/>
              <a:buChar char="-"/>
            </a:pPr>
            <a:r>
              <a:rPr lang="it-IT" altLang="it-IT" sz="2800" b="1" i="1"/>
              <a:t>Si sviluppa </a:t>
            </a:r>
            <a:r>
              <a:rPr lang="it-IT" altLang="it-IT" sz="2800" b="1" i="1" u="sng"/>
              <a:t>tra i 3 e i 10 anni</a:t>
            </a:r>
          </a:p>
          <a:p>
            <a:pPr>
              <a:buFontTx/>
              <a:buChar char="-"/>
            </a:pPr>
            <a:endParaRPr lang="it-IT" altLang="it-IT" sz="2800" b="1" i="1" u="sng"/>
          </a:p>
          <a:p>
            <a:pPr>
              <a:buFontTx/>
              <a:buChar char="-"/>
            </a:pPr>
            <a:r>
              <a:rPr lang="it-IT" altLang="it-IT" sz="2800" b="1" i="1"/>
              <a:t>Include l’</a:t>
            </a:r>
            <a:r>
              <a:rPr lang="it-IT" altLang="it-IT" sz="2800" b="1" i="1" u="sng"/>
              <a:t>attenzione</a:t>
            </a:r>
            <a:r>
              <a:rPr lang="it-IT" altLang="it-IT" sz="2800" b="1" i="1"/>
              <a:t> ma anche                               </a:t>
            </a:r>
            <a:r>
              <a:rPr lang="it-IT" altLang="it-IT" sz="2800" b="1" i="1" u="sng"/>
              <a:t>l’inibizione comportamentale</a:t>
            </a:r>
            <a:r>
              <a:rPr lang="it-IT" altLang="it-IT" sz="2800" b="1" i="1"/>
              <a:t>                             e </a:t>
            </a:r>
            <a:r>
              <a:rPr lang="it-IT" altLang="it-IT" sz="2800" b="1" i="1" u="sng"/>
              <a:t>verbale </a:t>
            </a:r>
            <a:r>
              <a:rPr lang="it-IT" altLang="it-IT" sz="2800" b="1" i="1"/>
              <a:t>(relativa ai comportamenti inadeguati)</a:t>
            </a:r>
          </a:p>
          <a:p>
            <a:pPr>
              <a:buFontTx/>
              <a:buChar char="-"/>
            </a:pPr>
            <a:endParaRPr lang="it-IT" altLang="it-IT" sz="2800" b="1" i="1" u="sng"/>
          </a:p>
          <a:p>
            <a:pPr>
              <a:buFontTx/>
              <a:buChar char="-"/>
            </a:pPr>
            <a:r>
              <a:rPr lang="it-IT" altLang="it-IT" sz="2800" b="1" i="1"/>
              <a:t>E’ gestita dalle aree anteriori del cervello – quelle deficitarie nei bambini ADHD</a:t>
            </a:r>
            <a:endParaRPr lang="it-IT" altLang="it-IT" b="1"/>
          </a:p>
          <a:p>
            <a:pPr>
              <a:buFontTx/>
              <a:buNone/>
            </a:pPr>
            <a:endParaRPr lang="it-IT" altLang="it-IT" sz="2800"/>
          </a:p>
        </p:txBody>
      </p:sp>
      <p:pic>
        <p:nvPicPr>
          <p:cNvPr id="30724" name="Picture 18" descr="adhd-i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75"/>
            <a:ext cx="31273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913"/>
            <a:ext cx="8964613" cy="936625"/>
          </a:xfrm>
        </p:spPr>
        <p:txBody>
          <a:bodyPr/>
          <a:lstStyle/>
          <a:p>
            <a:pPr algn="ctr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BAMBINI CON DIFFICOLTA’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D’ATTENZIONE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sz="2800" u="sng"/>
              <a:t>Sono, di solito, un </a:t>
            </a:r>
            <a:r>
              <a:rPr lang="it-IT" altLang="it-IT" sz="2800" b="1" i="1" u="sng"/>
              <a:t>sottotipo ADHD senza iperattività</a:t>
            </a:r>
          </a:p>
          <a:p>
            <a:pPr>
              <a:buFontTx/>
              <a:buChar char="-"/>
            </a:pPr>
            <a:r>
              <a:rPr lang="it-IT" altLang="it-IT" sz="2400" b="1"/>
              <a:t>Sono carenti nell’</a:t>
            </a:r>
            <a:r>
              <a:rPr lang="it-IT" altLang="it-IT" sz="2400" b="1" u="sng"/>
              <a:t>attenzione mantenuta</a:t>
            </a:r>
          </a:p>
          <a:p>
            <a:pPr>
              <a:buFontTx/>
              <a:buChar char="-"/>
            </a:pPr>
            <a:r>
              <a:rPr lang="it-IT" altLang="it-IT" sz="2400" b="1"/>
              <a:t>Non riescono a seguire le istruzioni fornite</a:t>
            </a:r>
          </a:p>
          <a:p>
            <a:pPr>
              <a:buFontTx/>
              <a:buChar char="-"/>
            </a:pPr>
            <a:r>
              <a:rPr lang="it-IT" altLang="it-IT" sz="2400" b="1"/>
              <a:t>Sono disorganizzati e sbadati nelle attività</a:t>
            </a:r>
          </a:p>
          <a:p>
            <a:pPr>
              <a:buFontTx/>
              <a:buChar char="-"/>
            </a:pPr>
            <a:r>
              <a:rPr lang="it-IT" altLang="it-IT" sz="2400" b="1"/>
              <a:t>Hanno difficoltà a concentrarsi </a:t>
            </a:r>
          </a:p>
          <a:p>
            <a:pPr>
              <a:buFontTx/>
              <a:buChar char="-"/>
            </a:pPr>
            <a:r>
              <a:rPr lang="it-IT" altLang="it-IT" sz="2400" b="1"/>
              <a:t>Si lasciano distrarre facilmente dai compagni o dai rumori occasionali</a:t>
            </a:r>
          </a:p>
          <a:p>
            <a:pPr>
              <a:buFontTx/>
              <a:buChar char="-"/>
            </a:pPr>
            <a:r>
              <a:rPr lang="it-IT" altLang="it-IT" sz="2400" b="1"/>
              <a:t>Raramente completano il compito</a:t>
            </a:r>
          </a:p>
          <a:p>
            <a:pPr>
              <a:buFontTx/>
              <a:buChar char="-"/>
            </a:pPr>
            <a:r>
              <a:rPr lang="it-IT" altLang="it-IT" sz="2400" b="1"/>
              <a:t>Sembra che sognino ad occhi aperti o si guardano intorno in continuazione</a:t>
            </a:r>
          </a:p>
          <a:p>
            <a:pPr>
              <a:buFontTx/>
              <a:buNone/>
            </a:pPr>
            <a:endParaRPr lang="it-IT" altLang="it-IT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908050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Concetto articolato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457200" y="836613"/>
            <a:ext cx="8077200" cy="5761037"/>
          </a:xfrm>
        </p:spPr>
        <p:txBody>
          <a:bodyPr/>
          <a:lstStyle/>
          <a:p>
            <a:r>
              <a:rPr lang="it-IT" altLang="it-IT" sz="2800"/>
              <a:t>Da un’indagine svolta con insegnanti si rilevano diverse definizioni di </a:t>
            </a:r>
            <a:r>
              <a:rPr lang="it-IT" altLang="it-IT" sz="2800" b="1" u="sng"/>
              <a:t>attenzione:</a:t>
            </a:r>
          </a:p>
          <a:p>
            <a:r>
              <a:rPr lang="it-IT" altLang="it-IT" sz="2800" b="1" i="1"/>
              <a:t>Disponibilità a recepire per rielaborare e produrre (35%)</a:t>
            </a:r>
            <a:r>
              <a:rPr lang="it-IT" altLang="it-IT" sz="2800"/>
              <a:t>  </a:t>
            </a:r>
            <a:endParaRPr lang="it-IT" altLang="it-IT" sz="2800" b="1" i="1"/>
          </a:p>
          <a:p>
            <a:r>
              <a:rPr lang="it-IT" altLang="it-IT" sz="2800" b="1" i="1"/>
              <a:t>Capacità personale legata all’interesse e al desiderio di apprendere (26,5%)</a:t>
            </a:r>
          </a:p>
          <a:p>
            <a:r>
              <a:rPr lang="it-IT" altLang="it-IT" sz="2800" b="1" i="1"/>
              <a:t>Capacità di concentrazione (23%)</a:t>
            </a:r>
          </a:p>
          <a:p>
            <a:r>
              <a:rPr lang="it-IT" altLang="it-IT" sz="2800" b="1" i="1"/>
              <a:t>Ascolto e comprensione del messaggio (19%)</a:t>
            </a:r>
          </a:p>
          <a:p>
            <a:r>
              <a:rPr lang="it-IT" altLang="it-IT" sz="2800" b="1" i="1"/>
              <a:t>Selezione dello stimolo e concentrazione (5,5%)</a:t>
            </a:r>
          </a:p>
          <a:p>
            <a:endParaRPr lang="it-IT" altLang="it-IT" sz="28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/>
            <a:r>
              <a:rPr lang="it-IT" altLang="it-IT" sz="4000" b="1"/>
              <a:t>i bambini con difficoltà d’attenzione</a:t>
            </a:r>
          </a:p>
        </p:txBody>
      </p:sp>
      <p:sp>
        <p:nvSpPr>
          <p:cNvPr id="32771" name="Segnaposto contenuto 2"/>
          <p:cNvSpPr>
            <a:spLocks noGrp="1"/>
          </p:cNvSpPr>
          <p:nvPr>
            <p:ph idx="1"/>
          </p:nvPr>
        </p:nvSpPr>
        <p:spPr>
          <a:xfrm>
            <a:off x="179388" y="620713"/>
            <a:ext cx="8785225" cy="6237287"/>
          </a:xfrm>
        </p:spPr>
        <p:txBody>
          <a:bodyPr/>
          <a:lstStyle/>
          <a:p>
            <a:pPr>
              <a:buFontTx/>
              <a:buChar char="-"/>
            </a:pPr>
            <a:r>
              <a:rPr lang="it-IT" altLang="it-IT" sz="2800" i="1"/>
              <a:t>Con lo sviluppo le prestazioni attentive migliorano ma resterà sempre un divario di circa il 30% tra questi b. e gli altri compagni</a:t>
            </a:r>
          </a:p>
          <a:p>
            <a:pPr>
              <a:buFontTx/>
              <a:buNone/>
            </a:pPr>
            <a:r>
              <a:rPr lang="it-IT" altLang="it-IT" sz="2800" i="1" u="sng"/>
              <a:t>Ma in ogni caso</a:t>
            </a:r>
            <a:r>
              <a:rPr lang="it-IT" altLang="it-IT" sz="2800" i="1"/>
              <a:t>:</a:t>
            </a:r>
          </a:p>
          <a:p>
            <a:pPr>
              <a:buFontTx/>
              <a:buNone/>
            </a:pPr>
            <a:r>
              <a:rPr lang="it-IT" altLang="it-IT" sz="2800" i="1"/>
              <a:t>Questi b. non hanno difficoltà a capire l’importanza delle informazioni</a:t>
            </a:r>
          </a:p>
          <a:p>
            <a:pPr>
              <a:buFontTx/>
              <a:buNone/>
            </a:pPr>
            <a:r>
              <a:rPr lang="it-IT" altLang="it-IT" sz="2800" i="1"/>
              <a:t>Sono capaci di discriminare tra informazioni importanti o irrilevanti ma non resistono alla tentazione di prestare attenzione agli stimoli più divertenti o affascinanti e finiscono per attribuire a questi maggiore importanza</a:t>
            </a:r>
            <a:endParaRPr lang="it-IT" altLang="it-IT" sz="28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0"/>
            <a:ext cx="8640762" cy="908050"/>
          </a:xfrm>
        </p:spPr>
        <p:txBody>
          <a:bodyPr/>
          <a:lstStyle/>
          <a:p>
            <a:pPr algn="ctr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 E DIFFICOLTA’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APPRENDIMENTO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Segnaposto contenuto 2"/>
          <p:cNvSpPr>
            <a:spLocks noGrp="1"/>
          </p:cNvSpPr>
          <p:nvPr>
            <p:ph idx="1"/>
          </p:nvPr>
        </p:nvSpPr>
        <p:spPr>
          <a:xfrm>
            <a:off x="179388" y="908050"/>
            <a:ext cx="8640762" cy="594995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800" i="1"/>
              <a:t>Data l’importanza dell’attenzione per l’apprendimento:</a:t>
            </a:r>
          </a:p>
          <a:p>
            <a:pPr>
              <a:buFontTx/>
              <a:buNone/>
            </a:pPr>
            <a:endParaRPr lang="it-IT" altLang="it-IT" sz="2800" i="1"/>
          </a:p>
          <a:p>
            <a:pPr>
              <a:buFontTx/>
              <a:buNone/>
            </a:pPr>
            <a:endParaRPr lang="it-IT" altLang="it-IT" sz="2800" i="1"/>
          </a:p>
          <a:p>
            <a:pPr>
              <a:buFontTx/>
              <a:buNone/>
            </a:pPr>
            <a:endParaRPr lang="it-IT" altLang="it-IT" sz="2800" i="1"/>
          </a:p>
          <a:p>
            <a:pPr>
              <a:buFontTx/>
              <a:buNone/>
            </a:pPr>
            <a:endParaRPr lang="it-IT" altLang="it-IT" sz="2800" i="1"/>
          </a:p>
          <a:p>
            <a:pPr>
              <a:buFontTx/>
              <a:buNone/>
            </a:pPr>
            <a:r>
              <a:rPr lang="it-IT" altLang="it-IT" sz="2800" b="1" i="1"/>
              <a:t>I bambini con disturbo d’attenzione manifestano spesso ritardi e difficoltà nell’apprendimento – circa il 40% - pur avendo un buon livello intellettivo</a:t>
            </a:r>
          </a:p>
        </p:txBody>
      </p:sp>
      <p:pic>
        <p:nvPicPr>
          <p:cNvPr id="33796" name="Picture 20" descr="adhd-di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9449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0" y="188913"/>
            <a:ext cx="8964613" cy="719137"/>
          </a:xfrm>
        </p:spPr>
        <p:txBody>
          <a:bodyPr/>
          <a:lstStyle/>
          <a:p>
            <a:pPr algn="ctr"/>
            <a:r>
              <a:rPr lang="it-IT" altLang="it-IT" sz="3600" b="1"/>
              <a:t>Attenzione e difficoltà di apprendimento</a:t>
            </a:r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>
          <a:xfrm>
            <a:off x="179388" y="981075"/>
            <a:ext cx="8640762" cy="5419725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400" i="1"/>
              <a:t>Le relazioni tra attenzione e apprendimento sono di tre tipi</a:t>
            </a:r>
            <a:r>
              <a:rPr lang="it-IT" altLang="it-IT" sz="2400"/>
              <a:t>:</a:t>
            </a:r>
          </a:p>
          <a:p>
            <a:pPr>
              <a:buFontTx/>
              <a:buChar char="-"/>
            </a:pPr>
            <a:r>
              <a:rPr lang="it-IT" altLang="it-IT" sz="2400"/>
              <a:t>La </a:t>
            </a:r>
            <a:r>
              <a:rPr lang="it-IT" altLang="it-IT" sz="2400" b="1" i="1"/>
              <a:t>difficoltà di attenzione </a:t>
            </a:r>
            <a:r>
              <a:rPr lang="it-IT" altLang="it-IT" sz="2400" u="sng"/>
              <a:t>determina</a:t>
            </a:r>
            <a:r>
              <a:rPr lang="it-IT" altLang="it-IT" sz="2400"/>
              <a:t> </a:t>
            </a:r>
            <a:r>
              <a:rPr lang="it-IT" altLang="it-IT" sz="2400" b="1" i="1"/>
              <a:t>ritardo di apprendimento</a:t>
            </a:r>
            <a:r>
              <a:rPr lang="it-IT" altLang="it-IT" sz="2400" b="1"/>
              <a:t> </a:t>
            </a:r>
            <a:r>
              <a:rPr lang="it-IT" altLang="it-IT" sz="2400"/>
              <a:t>poiché la </a:t>
            </a:r>
            <a:r>
              <a:rPr lang="it-IT" altLang="it-IT" sz="2400" b="1" i="1"/>
              <a:t>scarsa focalizzazione </a:t>
            </a:r>
            <a:r>
              <a:rPr lang="it-IT" altLang="it-IT" sz="2400"/>
              <a:t>e l’</a:t>
            </a:r>
            <a:r>
              <a:rPr lang="it-IT" altLang="it-IT" sz="2400" b="1" i="1"/>
              <a:t>impulsività </a:t>
            </a:r>
            <a:r>
              <a:rPr lang="it-IT" altLang="it-IT" sz="2400"/>
              <a:t>inducono l’alunno in errore</a:t>
            </a:r>
          </a:p>
          <a:p>
            <a:pPr>
              <a:buFontTx/>
              <a:buChar char="-"/>
            </a:pPr>
            <a:r>
              <a:rPr lang="it-IT" altLang="it-IT" sz="2400" i="1"/>
              <a:t>Per converso</a:t>
            </a:r>
            <a:r>
              <a:rPr lang="it-IT" altLang="it-IT" sz="2400" b="1" i="1"/>
              <a:t>, </a:t>
            </a:r>
            <a:r>
              <a:rPr lang="it-IT" altLang="it-IT" sz="2400"/>
              <a:t>la </a:t>
            </a:r>
            <a:r>
              <a:rPr lang="it-IT" altLang="it-IT" sz="2400" b="1" i="1"/>
              <a:t>difficoltà di apprendimento </a:t>
            </a:r>
            <a:r>
              <a:rPr lang="it-IT" altLang="it-IT" sz="2400" u="sng"/>
              <a:t>determina</a:t>
            </a:r>
            <a:r>
              <a:rPr lang="it-IT" altLang="it-IT" sz="2400"/>
              <a:t> </a:t>
            </a:r>
            <a:r>
              <a:rPr lang="it-IT" altLang="it-IT" sz="2400" b="1" i="1"/>
              <a:t>disattenzione e impulsività </a:t>
            </a:r>
            <a:r>
              <a:rPr lang="it-IT" altLang="it-IT" sz="2400"/>
              <a:t>perché il bambino prevede il cattivo risultato e cerca di evitare il compito fallimentare</a:t>
            </a:r>
          </a:p>
          <a:p>
            <a:pPr>
              <a:buFontTx/>
              <a:buChar char="-"/>
            </a:pPr>
            <a:r>
              <a:rPr lang="it-IT" altLang="it-IT" sz="2400" i="1"/>
              <a:t>Oppure, </a:t>
            </a:r>
            <a:r>
              <a:rPr lang="it-IT" altLang="it-IT" sz="2400"/>
              <a:t>le </a:t>
            </a:r>
            <a:r>
              <a:rPr lang="it-IT" altLang="it-IT" sz="2400" b="1" i="1"/>
              <a:t>difficoltà attentive e di apprendimento </a:t>
            </a:r>
            <a:r>
              <a:rPr lang="it-IT" altLang="it-IT" sz="2400" u="sng"/>
              <a:t>coesistono </a:t>
            </a:r>
            <a:r>
              <a:rPr lang="it-IT" altLang="it-IT" sz="2400"/>
              <a:t> a causa di un problema neuropsicologico generalizzato (non lesioni ma particolare conformazione della corteccia cerebrale)</a:t>
            </a:r>
            <a:endParaRPr lang="it-IT" altLang="it-IT" sz="2400" i="1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820150" cy="692150"/>
          </a:xfrm>
        </p:spPr>
        <p:txBody>
          <a:bodyPr/>
          <a:lstStyle/>
          <a:p>
            <a:pPr algn="ctr"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PRATICHE PER INSEGNANTI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Segnaposto contenuto 6"/>
          <p:cNvSpPr>
            <a:spLocks noGrp="1"/>
          </p:cNvSpPr>
          <p:nvPr>
            <p:ph idx="1"/>
          </p:nvPr>
        </p:nvSpPr>
        <p:spPr>
          <a:xfrm>
            <a:off x="0" y="692150"/>
            <a:ext cx="8964613" cy="616585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400" i="1" u="sng"/>
              <a:t>Per i bambini prima descritti,</a:t>
            </a:r>
          </a:p>
          <a:p>
            <a:pPr>
              <a:buFontTx/>
              <a:buNone/>
            </a:pPr>
            <a:r>
              <a:rPr lang="it-IT" altLang="it-IT" sz="2400" i="1" u="sng"/>
              <a:t>quindi, non è possibile pretendere </a:t>
            </a:r>
          </a:p>
          <a:p>
            <a:pPr>
              <a:buFontTx/>
              <a:buNone/>
            </a:pPr>
            <a:r>
              <a:rPr lang="it-IT" altLang="it-IT" sz="2400" i="1" u="sng"/>
              <a:t>prestazioni ottimali. Soprattutto</a:t>
            </a:r>
          </a:p>
          <a:p>
            <a:pPr>
              <a:buFontTx/>
              <a:buNone/>
            </a:pPr>
            <a:r>
              <a:rPr lang="it-IT" altLang="it-IT" sz="2400" i="1" u="sng"/>
              <a:t>In queste circostanze</a:t>
            </a:r>
            <a:r>
              <a:rPr lang="it-IT" altLang="it-IT" sz="2400" i="1"/>
              <a:t>:</a:t>
            </a:r>
          </a:p>
          <a:p>
            <a:pPr>
              <a:buFontTx/>
              <a:buChar char="-"/>
            </a:pPr>
            <a:r>
              <a:rPr lang="it-IT" altLang="it-IT" sz="2400" b="1" i="1"/>
              <a:t>Lavori molto lunghi anche se semplici</a:t>
            </a:r>
          </a:p>
          <a:p>
            <a:pPr>
              <a:buFontTx/>
              <a:buChar char="-"/>
            </a:pPr>
            <a:r>
              <a:rPr lang="it-IT" altLang="it-IT" sz="2400" b="1" i="1"/>
              <a:t>Compiti che richiedono buone capacità organizzative</a:t>
            </a:r>
          </a:p>
          <a:p>
            <a:pPr>
              <a:buFontTx/>
              <a:buChar char="-"/>
            </a:pPr>
            <a:r>
              <a:rPr lang="it-IT" altLang="it-IT" sz="2400" b="1" i="1"/>
              <a:t>Prendere appunti durante la spiegazione degli insegnanti</a:t>
            </a:r>
          </a:p>
          <a:p>
            <a:pPr>
              <a:buFontTx/>
              <a:buChar char="-"/>
            </a:pPr>
            <a:r>
              <a:rPr lang="it-IT" altLang="it-IT" sz="2400" b="1" i="1"/>
              <a:t>Prove di comprensione e testi difficili</a:t>
            </a:r>
          </a:p>
          <a:p>
            <a:pPr>
              <a:buFontTx/>
              <a:buChar char="-"/>
            </a:pPr>
            <a:r>
              <a:rPr lang="it-IT" altLang="it-IT" sz="2400" b="1" i="1"/>
              <a:t>Produzioni scritte articolate senza un aiuto esterno</a:t>
            </a:r>
          </a:p>
          <a:p>
            <a:pPr>
              <a:buFontTx/>
              <a:buChar char="-"/>
            </a:pPr>
            <a:r>
              <a:rPr lang="it-IT" altLang="it-IT" sz="2400" b="1" i="1"/>
              <a:t>Studio di materie antropologiche o scientifiche senza un aiuto esterno</a:t>
            </a:r>
          </a:p>
          <a:p>
            <a:pPr>
              <a:buFontTx/>
              <a:buChar char="-"/>
            </a:pPr>
            <a:r>
              <a:rPr lang="it-IT" altLang="it-IT" sz="2400" b="1" i="1"/>
              <a:t>Interrogazioni che richiedono discorsi articolati o lunghi</a:t>
            </a:r>
          </a:p>
          <a:p>
            <a:pPr>
              <a:buFontTx/>
              <a:buChar char="-"/>
            </a:pPr>
            <a:endParaRPr lang="it-IT" altLang="it-IT" sz="2400" i="1"/>
          </a:p>
        </p:txBody>
      </p:sp>
      <p:pic>
        <p:nvPicPr>
          <p:cNvPr id="35844" name="Picture 12" descr="adhd-tem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92150"/>
            <a:ext cx="2889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620713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SUGGERIMENTI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b="1" i="1" u="sng"/>
              <a:t>Catturare l’attenzione</a:t>
            </a:r>
          </a:p>
          <a:p>
            <a:r>
              <a:rPr lang="it-IT" altLang="it-IT" sz="2800" b="1" i="1"/>
              <a:t>porre una domanda su cui si possa speculare, mostrando una figura o raccontando una breve storia collegata all’argomento</a:t>
            </a:r>
            <a:endParaRPr lang="it-IT" altLang="it-IT" sz="2800"/>
          </a:p>
          <a:p>
            <a:r>
              <a:rPr lang="it-IT" altLang="it-IT" sz="2800" b="1" i="1"/>
              <a:t>essere un po’ attori aggiungendo mimica, humor e teatralità alle proprie spiegazioni</a:t>
            </a:r>
            <a:endParaRPr lang="it-IT" altLang="it-IT" sz="2800"/>
          </a:p>
          <a:p>
            <a:r>
              <a:rPr lang="it-IT" altLang="it-IT" sz="2800" b="1" i="1"/>
              <a:t>aggiungere una dose di mistero agli argomenti trattati</a:t>
            </a:r>
            <a:endParaRPr lang="it-IT" altLang="it-IT" sz="2800"/>
          </a:p>
          <a:p>
            <a:r>
              <a:rPr lang="it-IT" altLang="it-IT" sz="2800" b="1" i="1"/>
              <a:t>variare il tono della voce tra toni alti e sussurri di una frase che si vuol fare coglie all’alunno</a:t>
            </a:r>
            <a:endParaRPr lang="it-IT" altLang="it-IT" sz="2800"/>
          </a:p>
          <a:p>
            <a:pPr>
              <a:buFontTx/>
              <a:buNone/>
            </a:pPr>
            <a:endParaRPr lang="it-IT" altLang="it-IT" sz="2400" b="1" i="1" u="sng"/>
          </a:p>
          <a:p>
            <a:pPr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692150"/>
          </a:xfrm>
        </p:spPr>
        <p:txBody>
          <a:bodyPr/>
          <a:lstStyle/>
          <a:p>
            <a:pPr algn="ctr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Catturare l’attenzione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Segnaposto contenuto 2"/>
          <p:cNvSpPr>
            <a:spLocks noGrp="1"/>
          </p:cNvSpPr>
          <p:nvPr>
            <p:ph idx="1"/>
          </p:nvPr>
        </p:nvSpPr>
        <p:spPr>
          <a:xfrm>
            <a:off x="179388" y="692150"/>
            <a:ext cx="8964612" cy="6165850"/>
          </a:xfrm>
        </p:spPr>
        <p:txBody>
          <a:bodyPr/>
          <a:lstStyle/>
          <a:p>
            <a:endParaRPr lang="it-IT" altLang="it-IT" sz="2800" b="1" i="1"/>
          </a:p>
          <a:p>
            <a:r>
              <a:rPr lang="it-IT" altLang="it-IT" sz="2800" b="1" i="1"/>
              <a:t>chiare richieste d’attenzione come “…aprite bene le orecchie” – “…state bene attenti perché questo è fondamentale per capire tutto l’argomento..” ecc.</a:t>
            </a:r>
            <a:endParaRPr lang="it-IT" altLang="it-IT" sz="2800"/>
          </a:p>
          <a:p>
            <a:r>
              <a:rPr lang="it-IT" altLang="it-IT" sz="2800" b="1" i="1"/>
              <a:t>utilizzare gessi colorati per scrivere alla lavagna</a:t>
            </a:r>
            <a:endParaRPr lang="it-IT" altLang="it-IT" sz="2800"/>
          </a:p>
          <a:p>
            <a:r>
              <a:rPr lang="it-IT" altLang="it-IT" sz="2800" b="1" i="1"/>
              <a:t>creare aspettative ed entusiasmo per la lezione che deve essere spiegata</a:t>
            </a:r>
            <a:endParaRPr lang="it-IT" altLang="it-IT" sz="2800"/>
          </a:p>
          <a:p>
            <a:r>
              <a:rPr lang="it-IT" altLang="it-IT" sz="2800" b="1" i="1"/>
              <a:t>utilizzare spesso il contatto oculare con ciascun bambino, soprattutto quelli disattenti</a:t>
            </a:r>
            <a:endParaRPr lang="it-IT" altLang="it-IT" sz="2800"/>
          </a:p>
          <a:p>
            <a:pPr>
              <a:buFontTx/>
              <a:buNone/>
            </a:pPr>
            <a:endParaRPr lang="it-IT" altLang="it-IT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0"/>
            <a:ext cx="8713787" cy="908050"/>
          </a:xfrm>
        </p:spPr>
        <p:txBody>
          <a:bodyPr/>
          <a:lstStyle/>
          <a:p>
            <a:pPr algn="ctr"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Focalizzare l’attenzione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Segnaposto contenuto 2"/>
          <p:cNvSpPr>
            <a:spLocks noGrp="1"/>
          </p:cNvSpPr>
          <p:nvPr>
            <p:ph idx="1"/>
          </p:nvPr>
        </p:nvSpPr>
        <p:spPr>
          <a:xfrm>
            <a:off x="179388" y="692150"/>
            <a:ext cx="8964612" cy="6165850"/>
          </a:xfrm>
        </p:spPr>
        <p:txBody>
          <a:bodyPr/>
          <a:lstStyle/>
          <a:p>
            <a:endParaRPr lang="it-IT" altLang="it-IT" sz="2400" b="1" i="1"/>
          </a:p>
          <a:p>
            <a:r>
              <a:rPr lang="it-IT" altLang="it-IT" sz="2400" b="1" i="1"/>
              <a:t>Essere sempre ben visibili a tutti </a:t>
            </a:r>
          </a:p>
          <a:p>
            <a:pPr>
              <a:buFontTx/>
              <a:buNone/>
            </a:pPr>
            <a:r>
              <a:rPr lang="it-IT" altLang="it-IT" sz="2400" b="1" i="1"/>
              <a:t>gli studenti</a:t>
            </a:r>
            <a:endParaRPr lang="it-IT" altLang="it-IT" sz="2400"/>
          </a:p>
          <a:p>
            <a:r>
              <a:rPr lang="it-IT" altLang="it-IT" sz="2400" b="1" i="1"/>
              <a:t>Assicurarsi che la propria voce raggiunga </a:t>
            </a:r>
          </a:p>
          <a:p>
            <a:pPr>
              <a:buFontTx/>
              <a:buNone/>
            </a:pPr>
            <a:r>
              <a:rPr lang="it-IT" altLang="it-IT" sz="2400" b="1" i="1"/>
              <a:t>tutti gli alunni</a:t>
            </a:r>
            <a:endParaRPr lang="it-IT" altLang="it-IT" sz="2400"/>
          </a:p>
          <a:p>
            <a:r>
              <a:rPr lang="it-IT" altLang="it-IT" sz="2400" b="1" i="1"/>
              <a:t>Evitare che intervengano fonti di rumore estranee alla lezione</a:t>
            </a:r>
            <a:endParaRPr lang="it-IT" altLang="it-IT" sz="2400"/>
          </a:p>
          <a:p>
            <a:r>
              <a:rPr lang="it-IT" altLang="it-IT" sz="2400" b="1" i="1"/>
              <a:t>Far sedere gli alunni disattenti ai primi banchi</a:t>
            </a:r>
            <a:endParaRPr lang="it-IT" altLang="it-IT" sz="2400"/>
          </a:p>
          <a:p>
            <a:r>
              <a:rPr lang="it-IT" altLang="it-IT" sz="2400" b="1" i="1"/>
              <a:t>Le consegne devono contenere istruzioni semplici e brevi. Eventualmente far ripetere all’alunno disattento</a:t>
            </a:r>
            <a:endParaRPr lang="it-IT" altLang="it-IT" sz="2400"/>
          </a:p>
          <a:p>
            <a:r>
              <a:rPr lang="it-IT" altLang="it-IT" sz="2400" b="1" i="1"/>
              <a:t>Inserire frequenti esempi e dimostrazioni pratiche nella spiegazione teorica</a:t>
            </a:r>
            <a:endParaRPr lang="it-IT" altLang="it-IT" sz="2400"/>
          </a:p>
          <a:p>
            <a:pPr>
              <a:buFontTx/>
              <a:buNone/>
            </a:pPr>
            <a:endParaRPr lang="it-IT" altLang="it-IT" sz="2400"/>
          </a:p>
        </p:txBody>
      </p:sp>
      <p:pic>
        <p:nvPicPr>
          <p:cNvPr id="38916" name="Picture 2" descr="C:\Users\catia\Desktop\lente ingrandi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36613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077200" cy="7207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focalizzare l’attenzione</a:t>
            </a:r>
            <a:endParaRPr lang="it-IT" sz="4000" dirty="0"/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endParaRPr lang="it-IT" altLang="it-IT" sz="2400" b="1" i="1"/>
          </a:p>
          <a:p>
            <a:r>
              <a:rPr lang="it-IT" altLang="it-IT" sz="2400" b="1" i="1"/>
              <a:t>Utilizzare il più possibile supporti visivi: parole-chiave colorate alla lavagna, schemi, oggetti interessanti, gestualità</a:t>
            </a:r>
            <a:endParaRPr lang="it-IT" altLang="it-IT" sz="2400"/>
          </a:p>
          <a:p>
            <a:r>
              <a:rPr lang="it-IT" altLang="it-IT" sz="2400" b="1" i="1"/>
              <a:t>Illustrare, raffigurare, disegnare</a:t>
            </a:r>
            <a:endParaRPr lang="it-IT" altLang="it-IT" sz="2400"/>
          </a:p>
          <a:p>
            <a:r>
              <a:rPr lang="it-IT" altLang="it-IT" sz="2400" b="1" i="1" u="sng"/>
              <a:t>Per aiutare i bambini nella comprensione del testo che si andrà a spiegare</a:t>
            </a:r>
            <a:r>
              <a:rPr lang="it-IT" altLang="it-IT" sz="2400" b="1" i="1"/>
              <a:t>: analizzare prima le figure, dare una veloce scorsa ai titoli e alle didascalie per “indovinare” l’argomento del brano, far fare ai bambini ipotesi circa l’argomento del testo, interrompere ogni tanto la spiegazione per verificare come procede la comprensione</a:t>
            </a:r>
            <a:endParaRPr lang="it-IT" altLang="it-IT" sz="2400"/>
          </a:p>
          <a:p>
            <a:pPr>
              <a:buFontTx/>
              <a:buNone/>
            </a:pPr>
            <a:endParaRPr lang="it-IT" altLang="it-IT" sz="2400"/>
          </a:p>
          <a:p>
            <a:pPr>
              <a:buFontTx/>
              <a:buNone/>
            </a:pPr>
            <a:endParaRPr lang="it-IT" altLang="it-IT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908050"/>
          </a:xfrm>
        </p:spPr>
        <p:txBody>
          <a:bodyPr/>
          <a:lstStyle/>
          <a:p>
            <a:pPr algn="ctr"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Mantenere l’attenzione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Segnaposto contenuto 2"/>
          <p:cNvSpPr>
            <a:spLocks noGrp="1"/>
          </p:cNvSpPr>
          <p:nvPr>
            <p:ph idx="1"/>
          </p:nvPr>
        </p:nvSpPr>
        <p:spPr>
          <a:xfrm>
            <a:off x="0" y="765175"/>
            <a:ext cx="8964613" cy="5635625"/>
          </a:xfrm>
        </p:spPr>
        <p:txBody>
          <a:bodyPr/>
          <a:lstStyle/>
          <a:p>
            <a:endParaRPr lang="it-IT" altLang="it-IT" sz="2400" b="1" i="1"/>
          </a:p>
          <a:p>
            <a:endParaRPr lang="it-IT" altLang="it-IT" sz="2400" b="1" i="1"/>
          </a:p>
          <a:p>
            <a:r>
              <a:rPr lang="it-IT" altLang="it-IT" sz="2400" b="1" i="1"/>
              <a:t>Muoversi all’interno della classe</a:t>
            </a:r>
            <a:endParaRPr lang="it-IT" altLang="it-IT" sz="2400"/>
          </a:p>
          <a:p>
            <a:r>
              <a:rPr lang="it-IT" altLang="it-IT" sz="2400" b="1" i="1"/>
              <a:t>Definire con chiarezza i tempi                              necessari per svolgere le attività                       giornaliere</a:t>
            </a:r>
            <a:endParaRPr lang="it-IT" altLang="it-IT" sz="2400"/>
          </a:p>
          <a:p>
            <a:r>
              <a:rPr lang="it-IT" altLang="it-IT" sz="2400" b="1" i="1"/>
              <a:t>Utilizzare domande che richiedono “risposte aperte”: questo può stimolare la discussione sull’argomento</a:t>
            </a:r>
            <a:endParaRPr lang="it-IT" altLang="it-IT" sz="2400"/>
          </a:p>
          <a:p>
            <a:r>
              <a:rPr lang="it-IT" altLang="it-IT" sz="2400" b="1" i="1"/>
              <a:t>Ridurre il più possibile il tempo della propria spiegazione orale e lasciare più tempo ai commenti degli studenti e alle dimostrazioni pratiche</a:t>
            </a:r>
            <a:endParaRPr lang="it-IT" altLang="it-IT" sz="2400"/>
          </a:p>
          <a:p>
            <a:pPr>
              <a:buFontTx/>
              <a:buNone/>
            </a:pPr>
            <a:endParaRPr lang="it-IT" altLang="it-IT" sz="2400"/>
          </a:p>
        </p:txBody>
      </p:sp>
      <p:pic>
        <p:nvPicPr>
          <p:cNvPr id="40964" name="Picture 2" descr="C:\Users\catia\Desktop\attenzione manten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692150"/>
            <a:ext cx="36115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>
          <a:xfrm>
            <a:off x="179388" y="0"/>
            <a:ext cx="8640762" cy="836613"/>
          </a:xfrm>
        </p:spPr>
        <p:txBody>
          <a:bodyPr/>
          <a:lstStyle/>
          <a:p>
            <a:pPr algn="ctr"/>
            <a:r>
              <a:rPr lang="it-IT" altLang="it-IT" b="1"/>
              <a:t>…..mantenere l’attenzione</a:t>
            </a:r>
            <a:endParaRPr lang="it-IT" altLang="it-IT"/>
          </a:p>
        </p:txBody>
      </p:sp>
      <p:sp>
        <p:nvSpPr>
          <p:cNvPr id="41987" name="Segnaposto contenuto 2"/>
          <p:cNvSpPr>
            <a:spLocks noGrp="1"/>
          </p:cNvSpPr>
          <p:nvPr>
            <p:ph idx="1"/>
          </p:nvPr>
        </p:nvSpPr>
        <p:spPr>
          <a:xfrm>
            <a:off x="0" y="692150"/>
            <a:ext cx="8964613" cy="6049963"/>
          </a:xfrm>
        </p:spPr>
        <p:txBody>
          <a:bodyPr/>
          <a:lstStyle/>
          <a:p>
            <a:endParaRPr lang="it-IT" altLang="it-IT" sz="2400" b="1" i="1"/>
          </a:p>
          <a:p>
            <a:r>
              <a:rPr lang="it-IT" altLang="it-IT" sz="2400" b="1" i="1"/>
              <a:t>Strutturare le lezioni in modo da favorire il lavoro in piccoli gruppi (apprendimento cooperativo o              “peer tutoring”)</a:t>
            </a:r>
            <a:endParaRPr lang="it-IT" altLang="it-IT" sz="2400"/>
          </a:p>
          <a:p>
            <a:r>
              <a:rPr lang="it-IT" altLang="it-IT" sz="2400" b="1" i="1"/>
              <a:t>Il richiamo verbale dell’insegnante (“Francesco stai attento”!) deve essere immediato all’evento negativo perché abbia efficacia</a:t>
            </a:r>
            <a:endParaRPr lang="it-IT" altLang="it-IT" sz="2400"/>
          </a:p>
          <a:p>
            <a:r>
              <a:rPr lang="it-IT" altLang="it-IT" sz="2400" b="1" i="1"/>
              <a:t>Utilizzare, per la spiegazione dell’argomento, i nomi degli alunni distratti (“Facciamo conto che Francesco debba acquistare 10 libri, ogni libro costa….”)</a:t>
            </a:r>
            <a:endParaRPr lang="it-IT" altLang="it-IT" sz="2400"/>
          </a:p>
          <a:p>
            <a:r>
              <a:rPr lang="it-IT" altLang="it-IT" sz="2400" b="1" i="1"/>
              <a:t>Costruire (quando possibile) situazioni di gioco per favorire la comprensione delle spiegazioni</a:t>
            </a:r>
            <a:endParaRPr lang="it-IT" altLang="it-IT" sz="2400"/>
          </a:p>
          <a:p>
            <a:pPr>
              <a:buFontTx/>
              <a:buNone/>
            </a:pPr>
            <a:endParaRPr lang="it-IT" altLang="it-IT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077200" cy="935038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tipi  di  ATTENZIONE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341438"/>
            <a:ext cx="8077200" cy="5059362"/>
          </a:xfrm>
        </p:spPr>
        <p:txBody>
          <a:bodyPr/>
          <a:lstStyle/>
          <a:p>
            <a:endParaRPr lang="it-IT" altLang="it-IT" b="1"/>
          </a:p>
          <a:p>
            <a:endParaRPr lang="it-IT" altLang="it-IT" b="1"/>
          </a:p>
          <a:p>
            <a:r>
              <a:rPr lang="it-IT" altLang="it-IT" b="1"/>
              <a:t>SELETTIVA</a:t>
            </a:r>
          </a:p>
          <a:p>
            <a:r>
              <a:rPr lang="it-IT" altLang="it-IT" b="1"/>
              <a:t>FOCALE</a:t>
            </a:r>
          </a:p>
          <a:p>
            <a:r>
              <a:rPr lang="it-IT" altLang="it-IT" b="1"/>
              <a:t>MANTENUTA</a:t>
            </a:r>
          </a:p>
          <a:p>
            <a:r>
              <a:rPr lang="it-IT" altLang="it-IT" b="1"/>
              <a:t>DIVISA</a:t>
            </a:r>
          </a:p>
          <a:p>
            <a:r>
              <a:rPr lang="it-IT" altLang="it-IT" b="1"/>
              <a:t>SHIFT D’ATTENZIONE</a:t>
            </a:r>
          </a:p>
        </p:txBody>
      </p:sp>
      <p:pic>
        <p:nvPicPr>
          <p:cNvPr id="6148" name="Picture 7" descr="adhd-cre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484313"/>
            <a:ext cx="51641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il lavoro individuale al proprio posto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Segnaposto contenuto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976938"/>
          </a:xfrm>
        </p:spPr>
        <p:txBody>
          <a:bodyPr/>
          <a:lstStyle/>
          <a:p>
            <a:r>
              <a:rPr lang="it-IT" altLang="it-IT" sz="2400" b="1" i="1"/>
              <a:t>Controllare costantemente la </a:t>
            </a:r>
          </a:p>
          <a:p>
            <a:pPr>
              <a:buFontTx/>
              <a:buNone/>
            </a:pPr>
            <a:r>
              <a:rPr lang="it-IT" altLang="it-IT" sz="2400" b="1" i="1"/>
              <a:t>chiarezza delle istruzioni impartite e </a:t>
            </a:r>
          </a:p>
          <a:p>
            <a:pPr>
              <a:buFontTx/>
              <a:buNone/>
            </a:pPr>
            <a:r>
              <a:rPr lang="it-IT" altLang="it-IT" sz="2400" b="1" i="1"/>
              <a:t>assicurarsi che anche i più disattenti</a:t>
            </a:r>
          </a:p>
          <a:p>
            <a:pPr>
              <a:buFontTx/>
              <a:buNone/>
            </a:pPr>
            <a:r>
              <a:rPr lang="it-IT" altLang="it-IT" sz="2400" b="1" i="1"/>
              <a:t>le abbiano comprese facendogliele </a:t>
            </a:r>
          </a:p>
          <a:p>
            <a:pPr>
              <a:buFontTx/>
              <a:buNone/>
            </a:pPr>
            <a:r>
              <a:rPr lang="it-IT" altLang="it-IT" sz="2400" b="1" i="1"/>
              <a:t>ripetere</a:t>
            </a:r>
          </a:p>
          <a:p>
            <a:pPr>
              <a:buFontTx/>
              <a:buNone/>
            </a:pPr>
            <a:endParaRPr lang="it-IT" altLang="it-IT" sz="2400"/>
          </a:p>
          <a:p>
            <a:r>
              <a:rPr lang="it-IT" altLang="it-IT" sz="2400" b="1" i="1"/>
              <a:t>Assicurarsi in anticipo che il lavoro assegnato sia congruo con il tempo a disposizione. Per gli alunni con difficoltà di attenzione(che non hanno aiuti o supporti)  si suggerisce di accorciare il lavoro</a:t>
            </a:r>
            <a:endParaRPr lang="it-IT" altLang="it-IT" sz="2400"/>
          </a:p>
          <a:p>
            <a:pPr>
              <a:buFontTx/>
              <a:buNone/>
            </a:pPr>
            <a:endParaRPr lang="it-IT" altLang="it-IT" sz="2400"/>
          </a:p>
        </p:txBody>
      </p:sp>
      <p:pic>
        <p:nvPicPr>
          <p:cNvPr id="43012" name="Picture 2" descr="C:\Users\catia\Desktop\lavoro individuale dal proprio po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792163"/>
            <a:ext cx="32781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620713"/>
          </a:xfrm>
        </p:spPr>
        <p:txBody>
          <a:bodyPr/>
          <a:lstStyle/>
          <a:p>
            <a:r>
              <a:rPr lang="it-IT" altLang="it-IT" sz="3600" b="1"/>
              <a:t>Per il lavoro individuale al proprio posto</a:t>
            </a:r>
            <a:endParaRPr lang="it-IT" altLang="it-IT" sz="3600"/>
          </a:p>
        </p:txBody>
      </p:sp>
      <p:sp>
        <p:nvSpPr>
          <p:cNvPr id="44035" name="Segnaposto contenuto 2"/>
          <p:cNvSpPr>
            <a:spLocks noGrp="1"/>
          </p:cNvSpPr>
          <p:nvPr>
            <p:ph idx="1"/>
          </p:nvPr>
        </p:nvSpPr>
        <p:spPr>
          <a:xfrm>
            <a:off x="0" y="620713"/>
            <a:ext cx="8964613" cy="6237287"/>
          </a:xfrm>
        </p:spPr>
        <p:txBody>
          <a:bodyPr/>
          <a:lstStyle/>
          <a:p>
            <a:r>
              <a:rPr lang="it-IT" altLang="it-IT" sz="2400" b="1" i="1"/>
              <a:t>Dare agli studenti un segnale (ad esempio un cartello con la scritta “ho bisogno”) da sollevare quando hanno bisogno dell’aiuto dell’insegnante in momenti di difficoltà</a:t>
            </a:r>
            <a:endParaRPr lang="it-IT" altLang="it-IT" sz="2400"/>
          </a:p>
          <a:p>
            <a:r>
              <a:rPr lang="it-IT" altLang="it-IT" sz="2400" b="1" i="1"/>
              <a:t>Rinforzare e gratificare                                  regolarmente i lavori svolti con                                               impegno soprattutto per gli alunni                                   con difficoltà d’attenzione</a:t>
            </a:r>
            <a:endParaRPr lang="it-IT" altLang="it-IT" sz="2400"/>
          </a:p>
          <a:p>
            <a:r>
              <a:rPr lang="it-IT" altLang="it-IT" sz="2400" b="1" i="1"/>
              <a:t>Utilizzare un sistema di “perdita di                         privilegi o premi promessi”                                           (costo della risposta) nel caso in cui lo studente non si impegni per niente (e sia stato avvertito prima di tale conseguenza).</a:t>
            </a:r>
            <a:endParaRPr lang="it-IT" altLang="it-IT" sz="2400"/>
          </a:p>
          <a:p>
            <a:pPr>
              <a:buFontTx/>
              <a:buNone/>
            </a:pPr>
            <a:endParaRPr lang="it-IT" altLang="it-IT" sz="2400"/>
          </a:p>
        </p:txBody>
      </p:sp>
      <p:pic>
        <p:nvPicPr>
          <p:cNvPr id="44036" name="Picture 14" descr="adhd-s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34925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908050"/>
          </a:xfrm>
        </p:spPr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  SELETTIVA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457200" y="692150"/>
            <a:ext cx="8077200" cy="616585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b="1" u="sng"/>
              <a:t>Seleziona gli stimoli che provengono dall’esterno</a:t>
            </a:r>
          </a:p>
          <a:p>
            <a:pPr algn="ctr">
              <a:buFontTx/>
              <a:buNone/>
            </a:pPr>
            <a:endParaRPr lang="it-IT" altLang="it-IT" b="1" u="sng"/>
          </a:p>
          <a:p>
            <a:pPr algn="ctr">
              <a:buFontTx/>
              <a:buNone/>
            </a:pPr>
            <a:endParaRPr lang="it-IT" altLang="it-IT" b="1" u="sng"/>
          </a:p>
          <a:p>
            <a:pPr algn="ctr">
              <a:buFontTx/>
              <a:buNone/>
            </a:pPr>
            <a:endParaRPr lang="it-IT" altLang="it-IT" b="1" u="sng"/>
          </a:p>
          <a:p>
            <a:pPr>
              <a:buFontTx/>
              <a:buChar char="-"/>
            </a:pPr>
            <a:r>
              <a:rPr lang="it-IT" altLang="it-IT" sz="2400" b="1" i="1"/>
              <a:t>La nostra mente discrimina, fra molti, gli stimoli che ci servono di più e li cattura</a:t>
            </a:r>
          </a:p>
          <a:p>
            <a:pPr>
              <a:buFontTx/>
              <a:buChar char="-"/>
            </a:pPr>
            <a:r>
              <a:rPr lang="it-IT" altLang="it-IT" sz="2400" b="1" i="1"/>
              <a:t>Li pone all’interno del </a:t>
            </a:r>
            <a:r>
              <a:rPr lang="it-IT" altLang="it-IT" sz="2400" b="1" i="1" u="sng"/>
              <a:t>focus attentivo</a:t>
            </a:r>
          </a:p>
          <a:p>
            <a:pPr>
              <a:buFontTx/>
              <a:buNone/>
            </a:pPr>
            <a:r>
              <a:rPr lang="it-IT" altLang="it-IT" sz="2400" b="1" i="1"/>
              <a:t>-  Li rende disponibili per essere rielaborati e portati al livello della coscienza</a:t>
            </a:r>
          </a:p>
        </p:txBody>
      </p:sp>
      <p:pic>
        <p:nvPicPr>
          <p:cNvPr id="7172" name="Picture 2" descr="C:\Users\catia\Desktop\Attenzione selettiva Focus Frangia Mar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73238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765175"/>
          </a:xfrm>
        </p:spPr>
        <p:txBody>
          <a:bodyPr/>
          <a:lstStyle/>
          <a:p>
            <a:r>
              <a:rPr lang="it-IT" altLang="it-IT"/>
              <a:t>…..attenzione selettiva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545137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u="sng"/>
              <a:t>Può essere</a:t>
            </a:r>
            <a:r>
              <a:rPr lang="it-IT" altLang="it-IT"/>
              <a:t>:   </a:t>
            </a:r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r>
              <a:rPr lang="it-IT" altLang="it-IT" sz="2800" b="1" i="1"/>
              <a:t>Uditiva = </a:t>
            </a:r>
            <a:r>
              <a:rPr lang="it-IT" altLang="it-IT" sz="2800" i="1"/>
              <a:t>quando siamo in un ambiente rumoroso e riconosciamo una voce che a noi interessa particolarmente</a:t>
            </a:r>
          </a:p>
          <a:p>
            <a:r>
              <a:rPr lang="it-IT" altLang="it-IT" sz="2800" b="1" i="1"/>
              <a:t>Visiva =</a:t>
            </a:r>
            <a:r>
              <a:rPr lang="it-IT" altLang="it-IT" sz="2800" i="1"/>
              <a:t> quando, ad esempio, scorriamo l’elenco del telefono fino a quando il cognome che cerchiamo “ci salta all’occhio”</a:t>
            </a:r>
          </a:p>
        </p:txBody>
      </p:sp>
      <p:pic>
        <p:nvPicPr>
          <p:cNvPr id="8196" name="Picture 4" descr="C:\Users\catia\Desktop\sletti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836613"/>
            <a:ext cx="554513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077200" cy="792162"/>
          </a:xfrm>
        </p:spPr>
        <p:txBody>
          <a:bodyPr/>
          <a:lstStyle/>
          <a:p>
            <a:r>
              <a:rPr lang="it-IT" altLang="it-IT"/>
              <a:t>….attenzione selettiva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457200" y="908050"/>
            <a:ext cx="8077200" cy="56896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/>
              <a:t>E’ di due tipi:</a:t>
            </a:r>
          </a:p>
          <a:p>
            <a:pPr>
              <a:buFontTx/>
              <a:buNone/>
            </a:pPr>
            <a:r>
              <a:rPr lang="it-IT" altLang="it-IT" sz="2800" b="1" u="sng"/>
              <a:t>Automatica</a:t>
            </a:r>
            <a:r>
              <a:rPr lang="it-IT" altLang="it-IT" sz="2800" b="1"/>
              <a:t>= corteccia posteriore-lobi parietali</a:t>
            </a:r>
          </a:p>
          <a:p>
            <a:pPr>
              <a:buFontTx/>
              <a:buNone/>
            </a:pPr>
            <a:r>
              <a:rPr lang="it-IT" altLang="it-IT" sz="2800" b="1" u="sng"/>
              <a:t>Controllata </a:t>
            </a:r>
            <a:r>
              <a:rPr lang="it-IT" altLang="it-IT" sz="2800" b="1"/>
              <a:t>(o volontaria)= corteccia anteriore– lobi frontali</a:t>
            </a:r>
          </a:p>
          <a:p>
            <a:pPr>
              <a:buFontTx/>
              <a:buNone/>
            </a:pPr>
            <a:r>
              <a:rPr lang="it-IT" altLang="it-IT" sz="2800" u="sng"/>
              <a:t>Inoltre</a:t>
            </a:r>
            <a:r>
              <a:rPr lang="it-IT" altLang="it-IT" sz="2800"/>
              <a:t> </a:t>
            </a:r>
            <a:r>
              <a:rPr lang="it-IT" altLang="it-IT" sz="2800" b="1"/>
              <a:t>è sempre in accordo con le nostre intenzioni: </a:t>
            </a:r>
            <a:r>
              <a:rPr lang="it-IT" altLang="it-IT" sz="2800" b="1" i="1"/>
              <a:t>se stiamo guidando possiamo ascoltare il notiziario alla radio ma se incrociamo il cartello dello STOP la nostra attenzione lo seleziona subito come </a:t>
            </a:r>
            <a:r>
              <a:rPr lang="it-IT" altLang="it-IT" sz="2800" b="1" i="1" u="sng"/>
              <a:t>prioritario</a:t>
            </a:r>
            <a:endParaRPr lang="it-IT" altLang="it-IT" sz="2800" u="sng"/>
          </a:p>
          <a:p>
            <a:endParaRPr lang="it-IT" altLang="it-IT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077200" cy="719137"/>
          </a:xfrm>
        </p:spPr>
        <p:txBody>
          <a:bodyPr/>
          <a:lstStyle/>
          <a:p>
            <a:pPr algn="ctr"/>
            <a:r>
              <a:rPr lang="it-IT" altLang="it-IT" b="1"/>
              <a:t>Attenzione  FOCALE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457200" y="981075"/>
            <a:ext cx="8507413" cy="5419725"/>
          </a:xfrm>
        </p:spPr>
        <p:txBody>
          <a:bodyPr/>
          <a:lstStyle/>
          <a:p>
            <a:endParaRPr lang="it-IT" altLang="it-IT"/>
          </a:p>
          <a:p>
            <a:r>
              <a:rPr lang="it-IT" altLang="it-IT" u="sng"/>
              <a:t>Si verifica quando</a:t>
            </a:r>
            <a:r>
              <a:rPr lang="it-IT" altLang="it-IT"/>
              <a:t>:</a:t>
            </a:r>
          </a:p>
          <a:p>
            <a:pPr>
              <a:buFontTx/>
              <a:buNone/>
            </a:pPr>
            <a:endParaRPr lang="it-IT" altLang="it-IT"/>
          </a:p>
          <a:p>
            <a:r>
              <a:rPr lang="it-IT" altLang="it-IT" b="1" i="1"/>
              <a:t>l’attenzione selettiva                  restringe il suo campo                             di analisi       </a:t>
            </a:r>
          </a:p>
          <a:p>
            <a:r>
              <a:rPr lang="it-IT" altLang="it-IT" b="1" i="1"/>
              <a:t> la nostra mente aumenta il grado di impegno attentivo                    </a:t>
            </a:r>
            <a:endParaRPr lang="it-IT" altLang="it-IT"/>
          </a:p>
        </p:txBody>
      </p:sp>
      <p:pic>
        <p:nvPicPr>
          <p:cNvPr id="10244" name="Picture 2" descr="C:\Users\catia\Desktop\attenzione focalizzat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8449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077200" cy="865187"/>
          </a:xfrm>
        </p:spPr>
        <p:txBody>
          <a:bodyPr/>
          <a:lstStyle/>
          <a:p>
            <a:r>
              <a:rPr lang="it-IT" altLang="it-IT"/>
              <a:t>….attenzione focale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457200" y="1052513"/>
            <a:ext cx="8077200" cy="5348287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i="1"/>
              <a:t>Attenzione selettiva e focale agiscono in modo </a:t>
            </a:r>
            <a:r>
              <a:rPr lang="it-IT" altLang="it-IT" b="1" i="1"/>
              <a:t>sinergico </a:t>
            </a:r>
            <a:r>
              <a:rPr lang="it-IT" altLang="it-IT" i="1"/>
              <a:t>e </a:t>
            </a:r>
            <a:r>
              <a:rPr lang="it-IT" altLang="it-IT" b="1" i="1"/>
              <a:t>coordinato</a:t>
            </a:r>
          </a:p>
          <a:p>
            <a:pPr>
              <a:buFontTx/>
              <a:buNone/>
            </a:pPr>
            <a:r>
              <a:rPr lang="it-IT" altLang="it-IT" b="1" u="sng"/>
              <a:t>L’attenzione focale</a:t>
            </a:r>
            <a:r>
              <a:rPr lang="it-IT" altLang="it-IT"/>
              <a:t>:</a:t>
            </a:r>
          </a:p>
          <a:p>
            <a:pPr>
              <a:buFontTx/>
              <a:buChar char="-"/>
            </a:pPr>
            <a:r>
              <a:rPr lang="it-IT" altLang="it-IT" i="1"/>
              <a:t>È come il fuoco di una lente che permette di analizzare con precisione poche informazioni alla volta</a:t>
            </a:r>
          </a:p>
          <a:p>
            <a:pPr>
              <a:buFontTx/>
              <a:buChar char="-"/>
            </a:pPr>
            <a:r>
              <a:rPr lang="it-IT" altLang="it-IT" i="1"/>
              <a:t>Viene diretta su un </a:t>
            </a:r>
            <a:r>
              <a:rPr lang="it-IT" altLang="it-IT" b="1" i="1"/>
              <a:t>“bersaglio”</a:t>
            </a:r>
            <a:r>
              <a:rPr lang="it-IT" altLang="it-IT" i="1"/>
              <a:t> e si disimpegna dagli altri stimoli</a:t>
            </a:r>
          </a:p>
          <a:p>
            <a:endParaRPr lang="it-IT" altLang="it-IT" b="1" i="1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azione seminario di formazione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2179</Words>
  <Application>Microsoft Macintosh PowerPoint</Application>
  <PresentationFormat>Presentazione su schermo (4:3)</PresentationFormat>
  <Paragraphs>269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5" baseType="lpstr">
      <vt:lpstr>Arial</vt:lpstr>
      <vt:lpstr>Trebuchet MS</vt:lpstr>
      <vt:lpstr>Times New Roman</vt:lpstr>
      <vt:lpstr>Presentazione seminario di formazione</vt:lpstr>
      <vt:lpstr>Presentazione di PowerPoint</vt:lpstr>
      <vt:lpstr>COS’E’  L’ATTENZIONE</vt:lpstr>
      <vt:lpstr>Concetto articolato</vt:lpstr>
      <vt:lpstr>I  tipi  di  ATTENZIONE</vt:lpstr>
      <vt:lpstr>Attenzione  SELETTIVA</vt:lpstr>
      <vt:lpstr>…..attenzione selettiva</vt:lpstr>
      <vt:lpstr>….attenzione selettiva</vt:lpstr>
      <vt:lpstr>Attenzione  FOCALE</vt:lpstr>
      <vt:lpstr>….attenzione focale</vt:lpstr>
      <vt:lpstr>….attenzione focale</vt:lpstr>
      <vt:lpstr>Attenzione  MANTENUTA</vt:lpstr>
      <vt:lpstr>Tempi di attenzione Mantenuta</vt:lpstr>
      <vt:lpstr>Attenzione  DIVISA</vt:lpstr>
      <vt:lpstr>…..attenzione  divisa</vt:lpstr>
      <vt:lpstr>SHIFT  D’ATTENZIONE</vt:lpstr>
      <vt:lpstr>….shift d’attenzione</vt:lpstr>
      <vt:lpstr>….shift d’attenzione</vt:lpstr>
      <vt:lpstr>ATTENZIONE  E  MEMORIA</vt:lpstr>
      <vt:lpstr>…attenzione e memoria</vt:lpstr>
      <vt:lpstr>…attenzione e memoria</vt:lpstr>
      <vt:lpstr>RUOLO DELL’ATTENZIONE NELLA MEMORIA</vt:lpstr>
      <vt:lpstr>…..attenzione e memoria</vt:lpstr>
      <vt:lpstr>ATTENZIONE-MOTIVAZIONE COMPRENSIONE</vt:lpstr>
      <vt:lpstr>attenzione-motivazione-comprensione</vt:lpstr>
      <vt:lpstr>attenzione-motivazione-comprensione</vt:lpstr>
      <vt:lpstr>ASPETTI EVOLUTIVI DELL’ATTENZIONE</vt:lpstr>
      <vt:lpstr>….aspetti evolutivi dell’attenzione</vt:lpstr>
      <vt:lpstr>….aspetti evolutivi dell’attenzione</vt:lpstr>
      <vt:lpstr>I BAMBINI CON DIFFICOLTA’ D’ATTENZIONE</vt:lpstr>
      <vt:lpstr>i bambini con difficoltà d’attenzione</vt:lpstr>
      <vt:lpstr>ATTENZIONE E DIFFICOLTA’ DI APPRENDIMENTO</vt:lpstr>
      <vt:lpstr>Attenzione e difficoltà di apprendimento</vt:lpstr>
      <vt:lpstr>NOTE PRATICHE PER INSEGNANTI</vt:lpstr>
      <vt:lpstr>SUGGERIMENTI</vt:lpstr>
      <vt:lpstr>Catturare l’attenzione</vt:lpstr>
      <vt:lpstr>Focalizzare l’attenzione</vt:lpstr>
      <vt:lpstr>…..focalizzare l’attenzione</vt:lpstr>
      <vt:lpstr>Mantenere l’attenzione</vt:lpstr>
      <vt:lpstr>…..mantenere l’attenzione</vt:lpstr>
      <vt:lpstr>Per il lavoro individuale al proprio posto</vt:lpstr>
      <vt:lpstr>Per il lavoro individuale al proprio posto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1</cp:revision>
  <dcterms:created xsi:type="dcterms:W3CDTF">2021-06-20T07:24:29Z</dcterms:created>
  <dcterms:modified xsi:type="dcterms:W3CDTF">2021-06-20T07:24:50Z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TC062561681040</vt:lpwstr>
  </property>
</Properties>
</file>