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495"/>
  </p:normalViewPr>
  <p:slideViewPr>
    <p:cSldViewPr showGuides="1">
      <p:cViewPr>
        <p:scale>
          <a:sx n="100" d="100"/>
          <a:sy n="100" d="100"/>
        </p:scale>
        <p:origin x="186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4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97350A-01D2-754D-B18B-3A46E150875E}" type="datetimeFigureOut">
              <a:rPr lang="it-IT" altLang="it-IT"/>
              <a:pPr/>
              <a:t>02/11/17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9F81-C547-EE47-BAAF-6A4C5150BF8E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002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C5BC7B-1317-6F4E-85FA-67678D2F07D4}" type="datetimeFigureOut">
              <a:rPr lang="it-IT" altLang="it-IT"/>
              <a:pPr/>
              <a:t>02/11/17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1E9B4-4324-3C44-8D22-2D6C0E33105E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616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9992A-BABC-DD46-962D-BB16817D8E88}" type="datetimeFigureOut">
              <a:rPr lang="it-IT" altLang="it-IT"/>
              <a:pPr/>
              <a:t>02/11/17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DF836-EB93-3F40-945B-E2DC0D755567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655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C973CA-8ED4-7F44-A003-49DC7C17FBBE}" type="datetimeFigureOut">
              <a:rPr lang="it-IT" altLang="it-IT"/>
              <a:pPr/>
              <a:t>02/11/17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74D17-9F19-7942-AAB2-FB73624B76FA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015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7EAF5-B663-2546-8E20-C549DD9ACA0F}" type="datetimeFigureOut">
              <a:rPr lang="it-IT" altLang="it-IT"/>
              <a:pPr/>
              <a:t>02/11/17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E505F-47B6-3D4D-A48A-0A44E1034152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45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80CA1C-3E96-C047-9B5E-1ADCE9A150CE}" type="datetimeFigureOut">
              <a:rPr lang="it-IT" altLang="it-IT"/>
              <a:pPr/>
              <a:t>02/11/17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1F154-B345-DE49-B8E6-53181FDB14AE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27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8BCEA-205F-BB43-85F3-B9F1EFFA3AAA}" type="datetimeFigureOut">
              <a:rPr lang="it-IT" altLang="it-IT"/>
              <a:pPr/>
              <a:t>02/11/17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90012-E6A0-AE40-A936-76FC14FE7064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504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57CE9-884B-7F45-8693-963991B5E639}" type="datetimeFigureOut">
              <a:rPr lang="it-IT" altLang="it-IT"/>
              <a:pPr/>
              <a:t>02/11/17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4E3D2-82BD-6840-BE64-4D71601F3A47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793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F052BF-300F-1D40-8750-3EAAA38E14A6}" type="datetimeFigureOut">
              <a:rPr lang="it-IT" altLang="it-IT"/>
              <a:pPr/>
              <a:t>02/11/17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5072A-09CF-2D40-A5D2-8BF531F57BB0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5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44E43F-456B-1F4F-BBB4-0ABB731AF134}" type="datetimeFigureOut">
              <a:rPr lang="it-IT" altLang="it-IT"/>
              <a:pPr/>
              <a:t>02/11/17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730A1-4C66-DA42-9221-98AA1B6F78F4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078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D82984-B01F-FA43-8E8B-31AE01491A33}" type="datetimeFigureOut">
              <a:rPr lang="it-IT" altLang="it-IT"/>
              <a:pPr/>
              <a:t>02/11/17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06AA0-5C7D-0D40-ADB7-D1AA10652772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022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09A1A48-C2B4-A34F-89F5-FA60B5DE36CC}" type="datetimeFigureOut">
              <a:rPr lang="it-IT" altLang="it-IT"/>
              <a:pPr/>
              <a:t>02/11/17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923A0C4-B5FE-B545-99F6-D190F99214ED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884" y="1344959"/>
            <a:ext cx="3815377" cy="430305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Indicazioni Nazionali per il Curricolo</a:t>
            </a: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Scuola Secondaria di 2° Grado</a:t>
            </a:r>
            <a:endParaRPr lang="it-IT" sz="2400" b="1" i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5786100"/>
            <a:ext cx="4176464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Profilo dello Studente</a:t>
            </a:r>
            <a:endParaRPr lang="it-IT" sz="2800" b="1" i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44208" y="58772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  i</a:t>
            </a:r>
            <a:r>
              <a:rPr lang="it-IT" sz="36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3600" b="1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c  e  i</a:t>
            </a:r>
            <a:endParaRPr lang="it-IT" sz="36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402" y="4742855"/>
            <a:ext cx="1586014" cy="10432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1650" y="69850"/>
            <a:ext cx="3709988" cy="276225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1200"/>
              <a:t>a </a:t>
            </a:r>
            <a:r>
              <a:rPr lang="it-IT" sz="1200" dirty="0"/>
              <a:t>conclusione dei percorsi  </a:t>
            </a:r>
            <a:r>
              <a:rPr lang="it-IT" sz="1200" b="1" i="1" dirty="0">
                <a:solidFill>
                  <a:srgbClr val="FF0000"/>
                </a:solidFill>
              </a:rPr>
              <a:t>gli studenti dovranno: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1974" y="476672"/>
            <a:ext cx="8136904" cy="332398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solidFill>
                  <a:srgbClr val="FF0000"/>
                </a:solidFill>
              </a:rPr>
              <a:t>AREA SCIENTIFICA, MATEMATICA E TECNOLOGICA</a:t>
            </a:r>
            <a:r>
              <a:rPr lang="it-IT" altLang="it-IT" sz="1400" b="1"/>
              <a:t> </a:t>
            </a:r>
          </a:p>
          <a:p>
            <a:endParaRPr lang="it-IT" altLang="it-IT" sz="1400"/>
          </a:p>
          <a:p>
            <a:r>
              <a:rPr lang="it-IT" altLang="it-IT" sz="1400" b="1" i="1">
                <a:solidFill>
                  <a:srgbClr val="FF0000"/>
                </a:solidFill>
              </a:rPr>
              <a:t>COMPRENDERE IL LINGUAGGIO FORMALE SPECIFICO </a:t>
            </a:r>
            <a:r>
              <a:rPr lang="it-IT" altLang="it-IT" sz="1400"/>
              <a:t>della matematica, saper </a:t>
            </a:r>
            <a:r>
              <a:rPr lang="it-IT" altLang="it-IT" sz="1400" b="1" i="1">
                <a:solidFill>
                  <a:srgbClr val="FF0000"/>
                </a:solidFill>
              </a:rPr>
              <a:t>UTILIZZARE LE PROCEDURE TIPICHE DEL PENSIERO MATEMATICO</a:t>
            </a:r>
            <a:r>
              <a:rPr lang="it-IT" altLang="it-IT" sz="1400"/>
              <a:t>, conoscere i </a:t>
            </a:r>
            <a:r>
              <a:rPr lang="it-IT" altLang="it-IT" sz="1400" b="1" i="1">
                <a:solidFill>
                  <a:srgbClr val="00B050"/>
                </a:solidFill>
              </a:rPr>
              <a:t>contenuti fondamentali delle teorie che sono alla base della descrizione matematica della realtà. </a:t>
            </a:r>
          </a:p>
          <a:p>
            <a:endParaRPr lang="it-IT" altLang="it-IT" sz="1400"/>
          </a:p>
          <a:p>
            <a:r>
              <a:rPr lang="it-IT" altLang="it-IT" sz="1400" b="1" i="1">
                <a:solidFill>
                  <a:srgbClr val="FF0000"/>
                </a:solidFill>
              </a:rPr>
              <a:t>POSSEDERE I CONTENUTI FONDAMENTALI DELLE SCIENZE FISICHE E DELLE SCIENZE NATURALI </a:t>
            </a:r>
            <a:r>
              <a:rPr lang="it-IT" altLang="it-IT" sz="1400"/>
              <a:t>(chimica, biologia, scienze della terra, astronomia), </a:t>
            </a:r>
            <a:r>
              <a:rPr lang="it-IT" altLang="it-IT" sz="1400" b="1" i="1">
                <a:solidFill>
                  <a:srgbClr val="FF0000"/>
                </a:solidFill>
              </a:rPr>
              <a:t>PADRONEGGIANDONE LE PROCEDURE E I METODI DI INDAGINE PROPRI,</a:t>
            </a:r>
            <a:r>
              <a:rPr lang="it-IT" altLang="it-IT" sz="1400"/>
              <a:t> anche </a:t>
            </a:r>
            <a:r>
              <a:rPr lang="it-IT" altLang="it-IT" sz="1400" b="1" i="1">
                <a:solidFill>
                  <a:srgbClr val="00B050"/>
                </a:solidFill>
              </a:rPr>
              <a:t>per potersi orientare nel campo delle scienze applicate. </a:t>
            </a:r>
          </a:p>
          <a:p>
            <a:endParaRPr lang="it-IT" altLang="it-IT" sz="1400"/>
          </a:p>
          <a:p>
            <a:r>
              <a:rPr lang="it-IT" altLang="it-IT" sz="1400"/>
              <a:t>Essere in grado di </a:t>
            </a:r>
            <a:r>
              <a:rPr lang="it-IT" altLang="it-IT" sz="1400" b="1" i="1">
                <a:solidFill>
                  <a:srgbClr val="FF0000"/>
                </a:solidFill>
              </a:rPr>
              <a:t>UTILIZZARE CRITICAMENTE STRUMENTI INFORMATICI E TELEMATICI </a:t>
            </a:r>
          </a:p>
          <a:p>
            <a:r>
              <a:rPr lang="it-IT" altLang="it-IT" sz="1400" b="1" i="1">
                <a:solidFill>
                  <a:srgbClr val="00B050"/>
                </a:solidFill>
              </a:rPr>
              <a:t>nelle attività di studio e di approfondimento</a:t>
            </a:r>
            <a:r>
              <a:rPr lang="it-IT" altLang="it-IT" sz="1400"/>
              <a:t>; </a:t>
            </a:r>
            <a:r>
              <a:rPr lang="it-IT" altLang="it-IT" sz="1400" b="1" i="1">
                <a:solidFill>
                  <a:srgbClr val="FF0000"/>
                </a:solidFill>
              </a:rPr>
              <a:t>COMPRENDERE LA VALENZA METODOLOGICA DELL’INFORMATICA </a:t>
            </a:r>
            <a:r>
              <a:rPr lang="it-IT" altLang="it-IT" sz="1400"/>
              <a:t>nella formalizzazione e modellizzazione dei processi complessi e nell’individuazione di procedimenti risolutivi.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75656" y="4253606"/>
            <a:ext cx="619268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altLang="it-IT" b="1">
                <a:latin typeface="BookAntiqua" charset="0"/>
              </a:rPr>
              <a:t>Risultati di apprendimento dei distinti </a:t>
            </a:r>
            <a:r>
              <a:rPr lang="it-IT" altLang="it-IT" b="1">
                <a:solidFill>
                  <a:srgbClr val="FF0000"/>
                </a:solidFill>
                <a:latin typeface="BookAntiqua" charset="0"/>
              </a:rPr>
              <a:t>Percorsi Liceali </a:t>
            </a:r>
            <a:endParaRPr lang="it-IT" altLang="it-IT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00350" y="4921423"/>
            <a:ext cx="3151495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latin typeface="BookAntiqua" charset="0"/>
              </a:rPr>
              <a:t>Liceo Artistico </a:t>
            </a:r>
            <a:endParaRPr lang="it-IT" altLang="it-IT" sz="1400"/>
          </a:p>
        </p:txBody>
      </p:sp>
      <p:sp>
        <p:nvSpPr>
          <p:cNvPr id="6" name="Rettangolo 5"/>
          <p:cNvSpPr/>
          <p:nvPr/>
        </p:nvSpPr>
        <p:spPr>
          <a:xfrm>
            <a:off x="4932040" y="5362763"/>
            <a:ext cx="3150462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latin typeface="BookAntiqua" charset="0"/>
              </a:rPr>
              <a:t>Liceo Linguistico </a:t>
            </a:r>
            <a:endParaRPr lang="it-IT" altLang="it-IT" sz="1400"/>
          </a:p>
        </p:txBody>
      </p:sp>
      <p:sp>
        <p:nvSpPr>
          <p:cNvPr id="7" name="Rettangolo 6"/>
          <p:cNvSpPr/>
          <p:nvPr/>
        </p:nvSpPr>
        <p:spPr>
          <a:xfrm>
            <a:off x="971600" y="5411030"/>
            <a:ext cx="3150462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latin typeface="BookAntiqua" charset="0"/>
              </a:rPr>
              <a:t>Liceo Classico </a:t>
            </a:r>
            <a:endParaRPr lang="it-IT" altLang="it-IT" sz="1400"/>
          </a:p>
        </p:txBody>
      </p:sp>
      <p:sp>
        <p:nvSpPr>
          <p:cNvPr id="8" name="Rettangolo 7"/>
          <p:cNvSpPr/>
          <p:nvPr/>
        </p:nvSpPr>
        <p:spPr>
          <a:xfrm>
            <a:off x="5148064" y="5814556"/>
            <a:ext cx="3168352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latin typeface="BookAntiqua" charset="0"/>
              </a:rPr>
              <a:t>Liceo Scientifico </a:t>
            </a:r>
            <a:endParaRPr lang="it-IT" altLang="it-IT" sz="1400"/>
          </a:p>
        </p:txBody>
      </p:sp>
      <p:sp>
        <p:nvSpPr>
          <p:cNvPr id="9" name="Rettangolo 8"/>
          <p:cNvSpPr/>
          <p:nvPr/>
        </p:nvSpPr>
        <p:spPr>
          <a:xfrm>
            <a:off x="772468" y="5842591"/>
            <a:ext cx="3168352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latin typeface="BookAntiqua" charset="0"/>
              </a:rPr>
              <a:t>Liceo Musicale e Coreutico </a:t>
            </a:r>
            <a:endParaRPr lang="it-IT" altLang="it-IT" sz="1400"/>
          </a:p>
        </p:txBody>
      </p:sp>
      <p:sp>
        <p:nvSpPr>
          <p:cNvPr id="10" name="Rettangolo 9"/>
          <p:cNvSpPr/>
          <p:nvPr/>
        </p:nvSpPr>
        <p:spPr>
          <a:xfrm>
            <a:off x="2987824" y="6289575"/>
            <a:ext cx="3168352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latin typeface="BookAntiqua" charset="0"/>
              </a:rPr>
              <a:t>Liceo delle Scienze Umane</a:t>
            </a:r>
            <a:endParaRPr lang="it-IT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996252" y="188640"/>
            <a:ext cx="3151495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latin typeface="BookAntiqua" charset="0"/>
              </a:rPr>
              <a:t>Liceo Artistico </a:t>
            </a:r>
            <a:endParaRPr lang="it-IT" altLang="it-IT" sz="1400"/>
          </a:p>
        </p:txBody>
      </p:sp>
      <p:sp>
        <p:nvSpPr>
          <p:cNvPr id="23556" name="CasellaDiTesto 5"/>
          <p:cNvSpPr txBox="1">
            <a:spLocks noChangeArrowheads="1"/>
          </p:cNvSpPr>
          <p:nvPr/>
        </p:nvSpPr>
        <p:spPr bwMode="auto">
          <a:xfrm>
            <a:off x="323850" y="692150"/>
            <a:ext cx="864076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000" dirty="0" smtClean="0"/>
              <a:t>“</a:t>
            </a:r>
            <a:r>
              <a:rPr lang="it-IT" altLang="it-IT" sz="1000" b="1" i="1" dirty="0" smtClean="0">
                <a:solidFill>
                  <a:srgbClr val="FF0000"/>
                </a:solidFill>
              </a:rPr>
              <a:t>IL PERCORSO DEL LICEO ARTISTICO È INDIRIZZATO ALLO STUDIO DEI FENOMENI ESTETICI E ALLA PRATICA ARTISTICA. </a:t>
            </a:r>
          </a:p>
          <a:p>
            <a:pPr algn="ctr"/>
            <a:r>
              <a:rPr lang="it-IT" altLang="it-IT" sz="1000" b="1" dirty="0" smtClean="0"/>
              <a:t>Favorisce </a:t>
            </a:r>
            <a:r>
              <a:rPr lang="it-IT" altLang="it-IT" sz="1000" b="1" dirty="0"/>
              <a:t>l’acquisizione dei metodi specifici della ricerca e della produzione artistica e la padronanza dei linguaggi e delle tecniche relative. Fornisce allo studente gli strumenti necessari per conoscere il patrimonio artistico nel suo contesto storico e culturale e per coglierne appieno la presenza e il valore nella </a:t>
            </a:r>
            <a:r>
              <a:rPr lang="it-IT" altLang="it-IT" sz="1000" b="1" dirty="0" smtClean="0"/>
              <a:t>società </a:t>
            </a:r>
            <a:r>
              <a:rPr lang="it-IT" altLang="it-IT" sz="1000" b="1" dirty="0"/>
              <a:t>odierna. Guida lo studente ad approfondire e a sviluppare le conoscenze e le abilità e a maturare le competenze necessarie per dare espressione alla propria </a:t>
            </a:r>
            <a:r>
              <a:rPr lang="it-IT" altLang="it-IT" sz="1000" b="1" dirty="0" smtClean="0"/>
              <a:t>creatività </a:t>
            </a:r>
            <a:r>
              <a:rPr lang="it-IT" altLang="it-IT" sz="1000" b="1" dirty="0"/>
              <a:t>e capacità progettuale nell’ambito delle arti” (art. 4 comma 1). </a:t>
            </a:r>
          </a:p>
          <a:p>
            <a:endParaRPr lang="it-IT" altLang="it-IT" sz="800" dirty="0"/>
          </a:p>
          <a:p>
            <a:r>
              <a:rPr lang="it-IT" altLang="it-IT" sz="800" b="1" i="1" dirty="0"/>
              <a:t>Gli studenti, a conclusione del percorso di studio, oltre a raggiungere i risultati di apprendimento comuni, dovranno: </a:t>
            </a:r>
          </a:p>
          <a:p>
            <a:pPr lvl="1"/>
            <a:r>
              <a:rPr lang="it-IT" altLang="it-IT" sz="800" dirty="0"/>
              <a:t>  conoscere la storia della produzione artistica e architettonica e il significato delle opere d’arte nei diversi contesti storici e culturali anche in relazione </a:t>
            </a:r>
            <a:endParaRPr lang="it-IT" altLang="it-IT" sz="800" dirty="0" smtClean="0"/>
          </a:p>
          <a:p>
            <a:pPr lvl="1"/>
            <a:r>
              <a:rPr lang="it-IT" altLang="it-IT" sz="800" dirty="0"/>
              <a:t> </a:t>
            </a:r>
            <a:r>
              <a:rPr lang="it-IT" altLang="it-IT" sz="800" dirty="0" smtClean="0"/>
              <a:t>    agli </a:t>
            </a:r>
            <a:r>
              <a:rPr lang="it-IT" altLang="it-IT" sz="800" dirty="0"/>
              <a:t>indirizzi di studio prescelti; </a:t>
            </a:r>
          </a:p>
          <a:p>
            <a:pPr lvl="1"/>
            <a:r>
              <a:rPr lang="it-IT" altLang="it-IT" sz="800" dirty="0"/>
              <a:t>  cogliere i valori estetici, concettuali e funzionali nelle opere artistiche; </a:t>
            </a:r>
          </a:p>
          <a:p>
            <a:pPr lvl="1"/>
            <a:r>
              <a:rPr lang="it-IT" altLang="it-IT" sz="800" dirty="0"/>
              <a:t>  conoscere e applicare le tecniche grafiche, pittoriche, plastico-scultoree, architettoniche e </a:t>
            </a:r>
            <a:r>
              <a:rPr lang="it-IT" altLang="it-IT" sz="800" dirty="0" smtClean="0"/>
              <a:t>multimediali </a:t>
            </a:r>
            <a:r>
              <a:rPr lang="it-IT" altLang="it-IT" sz="800" dirty="0"/>
              <a:t>e saper collegare tra di loro i diversi linguaggi artistici; </a:t>
            </a:r>
          </a:p>
          <a:p>
            <a:pPr lvl="1"/>
            <a:r>
              <a:rPr lang="it-IT" altLang="it-IT" sz="800" dirty="0"/>
              <a:t>  conoscere e padroneggiare i processi progettuali e operativi e utilizzare in modo </a:t>
            </a:r>
            <a:r>
              <a:rPr lang="it-IT" altLang="it-IT" sz="800" dirty="0" smtClean="0"/>
              <a:t>appropriato </a:t>
            </a:r>
            <a:r>
              <a:rPr lang="it-IT" altLang="it-IT" sz="800" dirty="0"/>
              <a:t>tecniche e materiali in relazione agli indirizzi prescelti; </a:t>
            </a:r>
          </a:p>
          <a:p>
            <a:pPr lvl="1"/>
            <a:r>
              <a:rPr lang="it-IT" altLang="it-IT" sz="800" dirty="0"/>
              <a:t>  conoscere e applicare i codici dei linguaggi artistici, i principi della percezione visiva e della </a:t>
            </a:r>
            <a:r>
              <a:rPr lang="it-IT" altLang="it-IT" sz="800" dirty="0" smtClean="0"/>
              <a:t>composizione </a:t>
            </a:r>
            <a:r>
              <a:rPr lang="it-IT" altLang="it-IT" sz="800" dirty="0"/>
              <a:t>della forma in tutte le sue configurazioni e funzioni; </a:t>
            </a:r>
          </a:p>
          <a:p>
            <a:r>
              <a:rPr lang="it-IT" altLang="it-IT" sz="800" dirty="0"/>
              <a:t>                 conoscere le problematiche relative alla tutela, alla conservazione e al restauro del patrimonio artistico e architettonico. </a:t>
            </a:r>
          </a:p>
          <a:p>
            <a:endParaRPr lang="it-IT" altLang="it-IT" sz="800" b="1" dirty="0"/>
          </a:p>
          <a:p>
            <a:r>
              <a:rPr lang="it-IT" altLang="it-IT" sz="800" i="1" dirty="0">
                <a:solidFill>
                  <a:srgbClr val="FF0000"/>
                </a:solidFill>
              </a:rPr>
              <a:t>Indirizzo Arti figurative </a:t>
            </a:r>
          </a:p>
          <a:p>
            <a:endParaRPr lang="it-IT" altLang="it-IT" sz="300" dirty="0"/>
          </a:p>
          <a:p>
            <a:r>
              <a:rPr lang="it-IT" altLang="it-IT" sz="800" b="1" i="1" dirty="0"/>
              <a:t>Gli studenti, a conclusione del percorso di studio, dovranno: </a:t>
            </a:r>
          </a:p>
          <a:p>
            <a:pPr lvl="1"/>
            <a:r>
              <a:rPr lang="it-IT" altLang="it-IT" sz="800" dirty="0"/>
              <a:t>  aver approfondito la conoscenza degli elementi costitutivi della forma grafica, pittorica e/o </a:t>
            </a:r>
            <a:r>
              <a:rPr lang="it-IT" altLang="it-IT" sz="800" dirty="0" smtClean="0"/>
              <a:t>scultorea </a:t>
            </a:r>
            <a:r>
              <a:rPr lang="it-IT" altLang="it-IT" sz="800" dirty="0"/>
              <a:t>nei suoi aspetti espressivi e comunicativi e acquisito la </a:t>
            </a:r>
            <a:r>
              <a:rPr lang="it-IT" altLang="it-IT" sz="800" dirty="0" smtClean="0"/>
              <a:t>consapevolezza</a:t>
            </a:r>
          </a:p>
          <a:p>
            <a:pPr lvl="1"/>
            <a:r>
              <a:rPr lang="it-IT" altLang="it-IT" sz="800" dirty="0"/>
              <a:t> </a:t>
            </a:r>
            <a:r>
              <a:rPr lang="it-IT" altLang="it-IT" sz="800" dirty="0" smtClean="0"/>
              <a:t>    dei </a:t>
            </a:r>
            <a:r>
              <a:rPr lang="it-IT" altLang="it-IT" sz="800" dirty="0"/>
              <a:t>relativi fondamenti storici e concettuali; conoscere e saper applicare i principi della percezione visiva; </a:t>
            </a:r>
          </a:p>
          <a:p>
            <a:pPr lvl="1"/>
            <a:r>
              <a:rPr lang="it-IT" altLang="it-IT" sz="800" dirty="0"/>
              <a:t>  saper individuare le interazioni delle forme pittoriche e/o scultoree con il contesto architettonico, urbano e paesaggistico; </a:t>
            </a:r>
          </a:p>
          <a:p>
            <a:pPr lvl="1"/>
            <a:r>
              <a:rPr lang="it-IT" altLang="it-IT" sz="800" dirty="0"/>
              <a:t>  conoscere e applicare i processi progettuali e operativi e utilizzare in modo appropriato le diverse tecniche della figurazione bidimensionale e/o tridimensionale, anche </a:t>
            </a:r>
            <a:r>
              <a:rPr lang="it-IT" altLang="it-IT" sz="800" dirty="0" smtClean="0"/>
              <a:t>in</a:t>
            </a:r>
          </a:p>
          <a:p>
            <a:pPr lvl="1"/>
            <a:r>
              <a:rPr lang="it-IT" altLang="it-IT" sz="800" dirty="0"/>
              <a:t> </a:t>
            </a:r>
            <a:r>
              <a:rPr lang="it-IT" altLang="it-IT" sz="800" dirty="0" smtClean="0"/>
              <a:t>    funzione </a:t>
            </a:r>
            <a:r>
              <a:rPr lang="it-IT" altLang="it-IT" sz="800" dirty="0"/>
              <a:t>della necessaria contaminazione tra le tradizionali specificazioni disciplinari (comprese le nuove tecnologie); </a:t>
            </a:r>
          </a:p>
          <a:p>
            <a:pPr lvl="1"/>
            <a:r>
              <a:rPr lang="it-IT" altLang="it-IT" sz="800" dirty="0"/>
              <a:t>  conoscere le principali linee di sviluppo tecniche e concettuali dell’arte moderna e contemporanea e le intersezioni con le altre forme di espressione e </a:t>
            </a:r>
            <a:endParaRPr lang="it-IT" altLang="it-IT" sz="800" dirty="0" smtClean="0"/>
          </a:p>
          <a:p>
            <a:pPr lvl="1"/>
            <a:r>
              <a:rPr lang="it-IT" altLang="it-IT" sz="800" dirty="0"/>
              <a:t> </a:t>
            </a:r>
            <a:r>
              <a:rPr lang="it-IT" altLang="it-IT" sz="800" dirty="0" smtClean="0"/>
              <a:t>    comunicazione </a:t>
            </a:r>
            <a:r>
              <a:rPr lang="it-IT" altLang="it-IT" sz="800" dirty="0"/>
              <a:t>artistica; </a:t>
            </a:r>
          </a:p>
          <a:p>
            <a:pPr lvl="1"/>
            <a:r>
              <a:rPr lang="it-IT" altLang="it-IT" sz="800" dirty="0"/>
              <a:t>  conoscere e saper applicare i principi della percezione visiva e della composizione della </a:t>
            </a:r>
            <a:r>
              <a:rPr lang="it-IT" altLang="it-IT" sz="800" dirty="0" smtClean="0"/>
              <a:t>forma </a:t>
            </a:r>
            <a:r>
              <a:rPr lang="it-IT" altLang="it-IT" sz="800" dirty="0"/>
              <a:t>grafica, pittorica e scultorea. </a:t>
            </a:r>
          </a:p>
          <a:p>
            <a:endParaRPr lang="it-IT" altLang="it-IT" sz="800" dirty="0"/>
          </a:p>
          <a:p>
            <a:r>
              <a:rPr lang="it-IT" altLang="it-IT" sz="800" i="1" dirty="0">
                <a:solidFill>
                  <a:srgbClr val="FF0000"/>
                </a:solidFill>
              </a:rPr>
              <a:t>Indirizzo Architettura e ambiente </a:t>
            </a:r>
          </a:p>
          <a:p>
            <a:endParaRPr lang="it-IT" altLang="it-IT" sz="300" dirty="0"/>
          </a:p>
          <a:p>
            <a:r>
              <a:rPr lang="it-IT" altLang="it-IT" sz="800" b="1" i="1" dirty="0"/>
              <a:t>Gli studenti, a conclusione del percorso di studio, dovranno: </a:t>
            </a:r>
          </a:p>
          <a:p>
            <a:pPr lvl="1"/>
            <a:r>
              <a:rPr lang="it-IT" altLang="it-IT" sz="800" dirty="0"/>
              <a:t>  conoscere gli elementi costitutivi dell’architettura a partire dagli aspetti funzionali, estetici </a:t>
            </a:r>
            <a:r>
              <a:rPr lang="it-IT" altLang="it-IT" sz="800" dirty="0" smtClean="0"/>
              <a:t>e </a:t>
            </a:r>
            <a:r>
              <a:rPr lang="it-IT" altLang="it-IT" sz="800" dirty="0"/>
              <a:t>dalle logiche costruttive fondamentali; </a:t>
            </a:r>
          </a:p>
          <a:p>
            <a:pPr lvl="1"/>
            <a:r>
              <a:rPr lang="it-IT" altLang="it-IT" sz="800" dirty="0"/>
              <a:t>  avere acquisito una chiara metodologia progettuale applicata alle diverse fasi da sviluppare </a:t>
            </a:r>
            <a:r>
              <a:rPr lang="it-IT" altLang="it-IT" sz="800" dirty="0" smtClean="0"/>
              <a:t>(</a:t>
            </a:r>
            <a:r>
              <a:rPr lang="it-IT" altLang="it-IT" sz="800" dirty="0"/>
              <a:t>dalle ipotesi iniziali al disegno esecutivo) e una appropriata </a:t>
            </a:r>
            <a:endParaRPr lang="it-IT" altLang="it-IT" sz="800" dirty="0" smtClean="0"/>
          </a:p>
          <a:p>
            <a:pPr lvl="1"/>
            <a:r>
              <a:rPr lang="it-IT" altLang="it-IT" sz="800" dirty="0"/>
              <a:t> </a:t>
            </a:r>
            <a:r>
              <a:rPr lang="it-IT" altLang="it-IT" sz="800" dirty="0" smtClean="0"/>
              <a:t>    conoscenza </a:t>
            </a:r>
            <a:r>
              <a:rPr lang="it-IT" altLang="it-IT" sz="800" dirty="0"/>
              <a:t>dei codici </a:t>
            </a:r>
            <a:r>
              <a:rPr lang="it-IT" altLang="it-IT" sz="800" dirty="0" smtClean="0"/>
              <a:t>geometrici </a:t>
            </a:r>
            <a:r>
              <a:rPr lang="it-IT" altLang="it-IT" sz="800" dirty="0"/>
              <a:t>come metodo di rappresentazione; </a:t>
            </a:r>
          </a:p>
          <a:p>
            <a:pPr lvl="1"/>
            <a:r>
              <a:rPr lang="it-IT" altLang="it-IT" sz="800" dirty="0"/>
              <a:t>  conoscere la storia dell’architettura, con particolare riferimento all’architettura moderna e </a:t>
            </a:r>
            <a:r>
              <a:rPr lang="it-IT" altLang="it-IT" sz="800" dirty="0" smtClean="0"/>
              <a:t>alle </a:t>
            </a:r>
            <a:r>
              <a:rPr lang="it-IT" altLang="it-IT" sz="800" dirty="0"/>
              <a:t>problematiche urbanistiche connesse, come fondamento della progettazione; </a:t>
            </a:r>
          </a:p>
          <a:p>
            <a:pPr lvl="1"/>
            <a:r>
              <a:rPr lang="it-IT" altLang="it-IT" sz="800" dirty="0"/>
              <a:t>  avere acquisito la consapevolezza della relazione esistente tra il progetto e il contesto </a:t>
            </a:r>
            <a:r>
              <a:rPr lang="it-IT" altLang="it-IT" sz="800" dirty="0" smtClean="0"/>
              <a:t>storico</a:t>
            </a:r>
            <a:r>
              <a:rPr lang="it-IT" altLang="it-IT" sz="800" dirty="0"/>
              <a:t>, sociale, ambientale e la </a:t>
            </a:r>
            <a:r>
              <a:rPr lang="it-IT" altLang="it-IT" sz="800" dirty="0" err="1"/>
              <a:t>specificita</a:t>
            </a:r>
            <a:r>
              <a:rPr lang="it-IT" altLang="it-IT" sz="800" dirty="0"/>
              <a:t>̀ del territorio nel quale si colloca; </a:t>
            </a:r>
          </a:p>
          <a:p>
            <a:pPr lvl="1"/>
            <a:r>
              <a:rPr lang="it-IT" altLang="it-IT" sz="800" dirty="0"/>
              <a:t>  acquisire la conoscenza e l’esperienza del rilievo e della restituzione grafica e </a:t>
            </a:r>
            <a:r>
              <a:rPr lang="it-IT" altLang="it-IT" sz="800" dirty="0" smtClean="0"/>
              <a:t>tridimensionale </a:t>
            </a:r>
            <a:r>
              <a:rPr lang="it-IT" altLang="it-IT" sz="800" dirty="0"/>
              <a:t>degli elementi dell’architettura;</a:t>
            </a:r>
          </a:p>
          <a:p>
            <a:pPr lvl="1"/>
            <a:r>
              <a:rPr lang="it-IT" altLang="it-IT" sz="800" dirty="0"/>
              <a:t>  saper usare le tecnologie informatiche in funzione della visualizzazione e della definizione grafico-tridimensionale del progetto; </a:t>
            </a:r>
          </a:p>
          <a:p>
            <a:pPr lvl="1"/>
            <a:r>
              <a:rPr lang="it-IT" altLang="it-IT" sz="800" dirty="0"/>
              <a:t>  conoscere e saper applicare i principi della percezione visiva e della composizione della forma architettonica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995613" y="28575"/>
            <a:ext cx="3152775" cy="261938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000" b="1">
                <a:latin typeface="BookAntiqua" charset="0"/>
              </a:rPr>
              <a:t>Liceo Artistico </a:t>
            </a:r>
            <a:endParaRPr lang="it-IT" altLang="it-IT" sz="1000"/>
          </a:p>
        </p:txBody>
      </p:sp>
      <p:sp>
        <p:nvSpPr>
          <p:cNvPr id="24578" name="CasellaDiTesto 5"/>
          <p:cNvSpPr txBox="1">
            <a:spLocks noChangeArrowheads="1"/>
          </p:cNvSpPr>
          <p:nvPr/>
        </p:nvSpPr>
        <p:spPr bwMode="auto">
          <a:xfrm>
            <a:off x="250825" y="260350"/>
            <a:ext cx="864235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altLang="it-IT" sz="900" i="1" dirty="0">
                <a:solidFill>
                  <a:srgbClr val="FF0000"/>
                </a:solidFill>
              </a:rPr>
              <a:t>Indirizzo Audiovisivo e multimediale </a:t>
            </a:r>
          </a:p>
          <a:p>
            <a:endParaRPr lang="it-IT" altLang="it-IT" sz="900" dirty="0"/>
          </a:p>
          <a:p>
            <a:r>
              <a:rPr lang="it-IT" altLang="it-IT" sz="900" b="1" i="1" dirty="0"/>
              <a:t>Gli studenti, a conclusione del percorso di studio, dovranno: </a:t>
            </a:r>
          </a:p>
          <a:p>
            <a:pPr lvl="1"/>
            <a:r>
              <a:rPr lang="it-IT" altLang="it-IT" sz="900" dirty="0"/>
              <a:t>  avere approfondito la conoscenza degli elementi costitutivi dei linguaggi audiovisivi e </a:t>
            </a:r>
            <a:r>
              <a:rPr lang="it-IT" altLang="it-IT" sz="900" dirty="0" smtClean="0"/>
              <a:t>multimediali </a:t>
            </a:r>
            <a:r>
              <a:rPr lang="it-IT" altLang="it-IT" sz="900" dirty="0"/>
              <a:t>negli aspetti espressivi e comunicativi, avere </a:t>
            </a:r>
            <a:endParaRPr lang="it-IT" altLang="it-IT" sz="900" dirty="0" smtClean="0"/>
          </a:p>
          <a:p>
            <a:pPr lvl="1"/>
            <a:r>
              <a:rPr lang="it-IT" altLang="it-IT" sz="900" dirty="0"/>
              <a:t> </a:t>
            </a:r>
            <a:r>
              <a:rPr lang="it-IT" altLang="it-IT" sz="900" dirty="0" smtClean="0"/>
              <a:t>     consapevolezza </a:t>
            </a:r>
            <a:r>
              <a:rPr lang="it-IT" altLang="it-IT" sz="900" dirty="0"/>
              <a:t>dei fondamenti </a:t>
            </a:r>
            <a:r>
              <a:rPr lang="it-IT" altLang="it-IT" sz="900" dirty="0" smtClean="0"/>
              <a:t>storici </a:t>
            </a:r>
            <a:r>
              <a:rPr lang="it-IT" altLang="it-IT" sz="900" dirty="0"/>
              <a:t>e concettuali; </a:t>
            </a:r>
          </a:p>
          <a:p>
            <a:pPr lvl="1"/>
            <a:r>
              <a:rPr lang="it-IT" altLang="it-IT" sz="900" dirty="0"/>
              <a:t>  conoscere le principali linee di sviluppo tecniche e concettuali delle opere audiovisive </a:t>
            </a:r>
            <a:r>
              <a:rPr lang="it-IT" altLang="it-IT" sz="900" dirty="0" smtClean="0"/>
              <a:t>contemporanee </a:t>
            </a:r>
            <a:r>
              <a:rPr lang="it-IT" altLang="it-IT" sz="900" dirty="0"/>
              <a:t>e le intersezioni con le altre forme di espressione </a:t>
            </a:r>
            <a:endParaRPr lang="it-IT" altLang="it-IT" sz="900" dirty="0" smtClean="0"/>
          </a:p>
          <a:p>
            <a:pPr lvl="1"/>
            <a:r>
              <a:rPr lang="it-IT" altLang="it-IT" sz="900" dirty="0"/>
              <a:t> </a:t>
            </a:r>
            <a:r>
              <a:rPr lang="it-IT" altLang="it-IT" sz="900" dirty="0" smtClean="0"/>
              <a:t>     e </a:t>
            </a:r>
            <a:r>
              <a:rPr lang="it-IT" altLang="it-IT" sz="900" dirty="0"/>
              <a:t>comunicazione artistica; </a:t>
            </a:r>
          </a:p>
          <a:p>
            <a:pPr lvl="1"/>
            <a:r>
              <a:rPr lang="it-IT" altLang="it-IT" sz="900" dirty="0"/>
              <a:t>  conoscere e applicare le tecniche adeguate nei processi operativi, avere capacità procedurali </a:t>
            </a:r>
            <a:r>
              <a:rPr lang="it-IT" altLang="it-IT" sz="900" dirty="0" smtClean="0"/>
              <a:t>in </a:t>
            </a:r>
            <a:r>
              <a:rPr lang="it-IT" altLang="it-IT" sz="900" dirty="0"/>
              <a:t>funzione della contaminazione tra le </a:t>
            </a:r>
            <a:endParaRPr lang="it-IT" altLang="it-IT" sz="900" dirty="0" smtClean="0"/>
          </a:p>
          <a:p>
            <a:pPr lvl="1"/>
            <a:r>
              <a:rPr lang="it-IT" altLang="it-IT" sz="900" dirty="0"/>
              <a:t> </a:t>
            </a:r>
            <a:r>
              <a:rPr lang="it-IT" altLang="it-IT" sz="900" dirty="0" smtClean="0"/>
              <a:t>    tradizionali </a:t>
            </a:r>
            <a:r>
              <a:rPr lang="it-IT" altLang="it-IT" sz="900" dirty="0"/>
              <a:t>specificazioni disciplinari; </a:t>
            </a:r>
          </a:p>
          <a:p>
            <a:pPr lvl="1"/>
            <a:r>
              <a:rPr lang="it-IT" altLang="it-IT" sz="900" dirty="0"/>
              <a:t>  conoscere e saper applicare i principi della percezione visiva e della composizione </a:t>
            </a:r>
            <a:r>
              <a:rPr lang="it-IT" altLang="it-IT" sz="900" dirty="0" smtClean="0"/>
              <a:t>dell’immagine</a:t>
            </a:r>
            <a:r>
              <a:rPr lang="it-IT" altLang="it-IT" sz="900" dirty="0"/>
              <a:t>. </a:t>
            </a:r>
          </a:p>
          <a:p>
            <a:endParaRPr lang="it-IT" altLang="it-IT" sz="900" b="1" dirty="0"/>
          </a:p>
          <a:p>
            <a:r>
              <a:rPr lang="it-IT" altLang="it-IT" sz="900" dirty="0">
                <a:solidFill>
                  <a:srgbClr val="FF0000"/>
                </a:solidFill>
              </a:rPr>
              <a:t>Indirizzo Design </a:t>
            </a:r>
          </a:p>
          <a:p>
            <a:endParaRPr lang="it-IT" altLang="it-IT" sz="500" dirty="0"/>
          </a:p>
          <a:p>
            <a:r>
              <a:rPr lang="it-IT" altLang="it-IT" sz="900" b="1" i="1" dirty="0"/>
              <a:t>Gli studenti, a conclusione del percorso di studio, dovranno: </a:t>
            </a:r>
          </a:p>
          <a:p>
            <a:pPr lvl="1"/>
            <a:r>
              <a:rPr lang="it-IT" altLang="it-IT" sz="900" dirty="0"/>
              <a:t>  conoscere gli elementi costitutivi dei codici dei linguaggi grafici, progettuali e della forma; </a:t>
            </a:r>
          </a:p>
          <a:p>
            <a:pPr lvl="1"/>
            <a:r>
              <a:rPr lang="it-IT" altLang="it-IT" sz="900" dirty="0"/>
              <a:t>  avere consapevolezza delle radici storiche, delle linee di sviluppo e delle diverse strategie </a:t>
            </a:r>
            <a:r>
              <a:rPr lang="it-IT" altLang="it-IT" sz="900" dirty="0" smtClean="0"/>
              <a:t>espressive </a:t>
            </a:r>
            <a:r>
              <a:rPr lang="it-IT" altLang="it-IT" sz="900" dirty="0"/>
              <a:t>proprie dei vari ambiti del design </a:t>
            </a:r>
            <a:endParaRPr lang="it-IT" altLang="it-IT" sz="900" dirty="0" smtClean="0"/>
          </a:p>
          <a:p>
            <a:pPr lvl="1"/>
            <a:r>
              <a:rPr lang="it-IT" altLang="it-IT" sz="900" dirty="0"/>
              <a:t> </a:t>
            </a:r>
            <a:r>
              <a:rPr lang="it-IT" altLang="it-IT" sz="900" dirty="0" smtClean="0"/>
              <a:t>     e </a:t>
            </a:r>
            <a:r>
              <a:rPr lang="it-IT" altLang="it-IT" sz="900" dirty="0"/>
              <a:t>delle arti applicate tradizionali; </a:t>
            </a:r>
          </a:p>
          <a:p>
            <a:pPr lvl="1"/>
            <a:r>
              <a:rPr lang="it-IT" altLang="it-IT" sz="900" dirty="0"/>
              <a:t>  saper individuare le corrette procedure di approccio nel rapporto </a:t>
            </a:r>
            <a:r>
              <a:rPr lang="it-IT" altLang="it-IT" sz="900" dirty="0" smtClean="0"/>
              <a:t>progetto-funzionalità - contesto</a:t>
            </a:r>
            <a:r>
              <a:rPr lang="it-IT" altLang="it-IT" sz="900" dirty="0"/>
              <a:t>, nelle diverse </a:t>
            </a:r>
            <a:r>
              <a:rPr lang="it-IT" altLang="it-IT" sz="900" dirty="0" smtClean="0"/>
              <a:t>finalità̀ </a:t>
            </a:r>
            <a:r>
              <a:rPr lang="it-IT" altLang="it-IT" sz="900" dirty="0"/>
              <a:t>relative a beni, servizi e produzione; </a:t>
            </a:r>
          </a:p>
          <a:p>
            <a:pPr lvl="1"/>
            <a:r>
              <a:rPr lang="it-IT" altLang="it-IT" sz="900" dirty="0"/>
              <a:t>  saper identificare e usare tecniche e tecnologie adeguate alla definizione del progetto </a:t>
            </a:r>
            <a:r>
              <a:rPr lang="it-IT" altLang="it-IT" sz="900" dirty="0" smtClean="0"/>
              <a:t>grafico</a:t>
            </a:r>
            <a:r>
              <a:rPr lang="it-IT" altLang="it-IT" sz="900" dirty="0"/>
              <a:t>, del prototipo e del modello tridimensionale; </a:t>
            </a:r>
          </a:p>
          <a:p>
            <a:pPr lvl="1"/>
            <a:r>
              <a:rPr lang="it-IT" altLang="it-IT" sz="900" dirty="0"/>
              <a:t>  conoscere il patrimonio culturale e tecnico delle arti applicate; </a:t>
            </a:r>
          </a:p>
          <a:p>
            <a:pPr lvl="1"/>
            <a:r>
              <a:rPr lang="it-IT" altLang="it-IT" sz="900" dirty="0"/>
              <a:t>  conoscere e saper applicare i principi della percezione visiva e della composizione della </a:t>
            </a:r>
            <a:r>
              <a:rPr lang="it-IT" altLang="it-IT" sz="900" dirty="0" smtClean="0"/>
              <a:t>forma</a:t>
            </a:r>
            <a:r>
              <a:rPr lang="it-IT" altLang="it-IT" sz="900" dirty="0"/>
              <a:t>. </a:t>
            </a:r>
          </a:p>
          <a:p>
            <a:endParaRPr lang="it-IT" altLang="it-IT" sz="900" b="1" dirty="0"/>
          </a:p>
          <a:p>
            <a:r>
              <a:rPr lang="it-IT" altLang="it-IT" sz="900" i="1" dirty="0">
                <a:solidFill>
                  <a:srgbClr val="FF0000"/>
                </a:solidFill>
              </a:rPr>
              <a:t>Indirizzo Grafica </a:t>
            </a:r>
          </a:p>
          <a:p>
            <a:endParaRPr lang="it-IT" altLang="it-IT" sz="400" dirty="0"/>
          </a:p>
          <a:p>
            <a:r>
              <a:rPr lang="it-IT" altLang="it-IT" sz="900" b="1" i="1" dirty="0"/>
              <a:t>Gli studenti, a conclusione del percorso di studio, dovranno: </a:t>
            </a:r>
          </a:p>
          <a:p>
            <a:pPr lvl="1"/>
            <a:r>
              <a:rPr lang="it-IT" altLang="it-IT" sz="900" dirty="0"/>
              <a:t> conoscere gli elementi costitutivi dei codici dei linguaggi progettuali e grafici; </a:t>
            </a:r>
          </a:p>
          <a:p>
            <a:pPr lvl="1"/>
            <a:r>
              <a:rPr lang="it-IT" altLang="it-IT" sz="900" dirty="0"/>
              <a:t>  avere consapevolezza delle radici storiche e delle linee di sviluppo nei vari ambiti della produzione grafica e pubblicitaria; </a:t>
            </a:r>
          </a:p>
          <a:p>
            <a:pPr lvl="1"/>
            <a:r>
              <a:rPr lang="it-IT" altLang="it-IT" sz="900" dirty="0"/>
              <a:t>  conoscere e applicare le tecniche grafico-pittoriche e informatiche adeguate nei processi operativi; </a:t>
            </a:r>
          </a:p>
          <a:p>
            <a:pPr lvl="1"/>
            <a:r>
              <a:rPr lang="it-IT" altLang="it-IT" sz="900" dirty="0"/>
              <a:t>  saper individuare le corrette procedure di approccio nel rapporto progetto- prodotto- contesto, nelle diverse funzioni relative alla </a:t>
            </a:r>
            <a:endParaRPr lang="it-IT" altLang="it-IT" sz="900" dirty="0" smtClean="0"/>
          </a:p>
          <a:p>
            <a:pPr lvl="1"/>
            <a:r>
              <a:rPr lang="it-IT" altLang="it-IT" sz="900" dirty="0"/>
              <a:t> </a:t>
            </a:r>
            <a:r>
              <a:rPr lang="it-IT" altLang="it-IT" sz="900" dirty="0" smtClean="0"/>
              <a:t>    comunicazione </a:t>
            </a:r>
            <a:r>
              <a:rPr lang="it-IT" altLang="it-IT" sz="900" dirty="0"/>
              <a:t>visiva e editoriale; </a:t>
            </a:r>
          </a:p>
          <a:p>
            <a:pPr lvl="1"/>
            <a:r>
              <a:rPr lang="it-IT" altLang="it-IT" sz="900" dirty="0"/>
              <a:t>  saper identificare e usare tecniche e tecnologie adeguate alla progettazione e produzione grafica; </a:t>
            </a:r>
          </a:p>
          <a:p>
            <a:pPr lvl="1"/>
            <a:r>
              <a:rPr lang="it-IT" altLang="it-IT" sz="900" dirty="0"/>
              <a:t>  conoscere e saper applicare i principi della percezione visiva e della composizione della forma grafico-visiva. </a:t>
            </a:r>
          </a:p>
          <a:p>
            <a:endParaRPr lang="it-IT" altLang="it-IT" sz="900" i="1" dirty="0">
              <a:solidFill>
                <a:srgbClr val="FF0000"/>
              </a:solidFill>
            </a:endParaRPr>
          </a:p>
          <a:p>
            <a:r>
              <a:rPr lang="it-IT" altLang="it-IT" sz="900" i="1" dirty="0">
                <a:solidFill>
                  <a:srgbClr val="FF0000"/>
                </a:solidFill>
              </a:rPr>
              <a:t>Indirizzo Scenografia </a:t>
            </a:r>
          </a:p>
          <a:p>
            <a:endParaRPr lang="it-IT" altLang="it-IT" sz="500" dirty="0"/>
          </a:p>
          <a:p>
            <a:r>
              <a:rPr lang="it-IT" altLang="it-IT" sz="900" b="1" i="1" dirty="0"/>
              <a:t>Gli studenti, a conclusione del percorso di studio, dovranno: </a:t>
            </a:r>
          </a:p>
          <a:p>
            <a:r>
              <a:rPr lang="it-IT" altLang="it-IT" sz="900" dirty="0"/>
              <a:t>                  conoscere gli elementi costitutivi dell’allestimento scenico, dello spettacolo, del teatro e del </a:t>
            </a:r>
            <a:r>
              <a:rPr lang="it-IT" altLang="it-IT" sz="900" dirty="0" smtClean="0"/>
              <a:t>cinema</a:t>
            </a:r>
            <a:r>
              <a:rPr lang="it-IT" altLang="it-IT" sz="900" dirty="0"/>
              <a:t>; </a:t>
            </a:r>
          </a:p>
          <a:p>
            <a:pPr lvl="1"/>
            <a:r>
              <a:rPr lang="it-IT" altLang="it-IT" sz="900" dirty="0"/>
              <a:t>  avere consapevolezza delle radici storiche e delle linee di sviluppo nei vari ambiti della </a:t>
            </a:r>
            <a:r>
              <a:rPr lang="it-IT" altLang="it-IT" sz="900" dirty="0" smtClean="0"/>
              <a:t>progettazione </a:t>
            </a:r>
            <a:r>
              <a:rPr lang="it-IT" altLang="it-IT" sz="900" dirty="0"/>
              <a:t>e della realizzazione scenografica; </a:t>
            </a:r>
          </a:p>
          <a:p>
            <a:pPr lvl="1"/>
            <a:r>
              <a:rPr lang="it-IT" altLang="it-IT" sz="900" dirty="0"/>
              <a:t>  saper individuare le corrette procedure di approccio nel rapporto spazio scenico-testo- </a:t>
            </a:r>
            <a:r>
              <a:rPr lang="it-IT" altLang="it-IT" sz="900" dirty="0" smtClean="0"/>
              <a:t>regia</a:t>
            </a:r>
            <a:r>
              <a:rPr lang="it-IT" altLang="it-IT" sz="900" dirty="0"/>
              <a:t>, nelle diverse funzioni relative a beni, servizi e produzione; </a:t>
            </a:r>
          </a:p>
          <a:p>
            <a:pPr lvl="1"/>
            <a:r>
              <a:rPr lang="it-IT" altLang="it-IT" sz="900" dirty="0"/>
              <a:t>  saper identificare e usare tecniche e tecnologie adeguate alla definizione del progetto e alla </a:t>
            </a:r>
            <a:r>
              <a:rPr lang="it-IT" altLang="it-IT" sz="900" dirty="0" smtClean="0"/>
              <a:t>realizzazione </a:t>
            </a:r>
            <a:r>
              <a:rPr lang="it-IT" altLang="it-IT" sz="900" dirty="0"/>
              <a:t>degli elementi scenici; </a:t>
            </a:r>
          </a:p>
          <a:p>
            <a:pPr lvl="1"/>
            <a:r>
              <a:rPr lang="it-IT" altLang="it-IT" sz="900" dirty="0"/>
              <a:t>  saper individuare le interazioni tra la scenografia e l’allestimento di spazi finalizzati </a:t>
            </a:r>
            <a:r>
              <a:rPr lang="it-IT" altLang="it-IT" sz="900" dirty="0" smtClean="0"/>
              <a:t>all’esposizione </a:t>
            </a:r>
            <a:r>
              <a:rPr lang="it-IT" altLang="it-IT" sz="900" dirty="0"/>
              <a:t>(culturali, museali, </a:t>
            </a:r>
            <a:r>
              <a:rPr lang="it-IT" altLang="it-IT" sz="900" dirty="0" err="1"/>
              <a:t>etc</a:t>
            </a:r>
            <a:r>
              <a:rPr lang="it-IT" altLang="it-IT" sz="900" dirty="0"/>
              <a:t>); </a:t>
            </a:r>
          </a:p>
          <a:p>
            <a:pPr lvl="1"/>
            <a:r>
              <a:rPr lang="it-IT" altLang="it-IT" sz="900" dirty="0"/>
              <a:t>  conoscere e saper applicare i principi della percezione visiva e della composizione dello </a:t>
            </a:r>
            <a:r>
              <a:rPr lang="it-IT" altLang="it-IT" sz="900" dirty="0" smtClean="0"/>
              <a:t>spazio </a:t>
            </a:r>
            <a:r>
              <a:rPr lang="it-IT" altLang="it-IT" sz="900" dirty="0"/>
              <a:t>scenico.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97247" y="96887"/>
            <a:ext cx="3150462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latin typeface="BookAntiqua" charset="0"/>
              </a:rPr>
              <a:t>Liceo Classico </a:t>
            </a:r>
            <a:endParaRPr lang="it-IT" altLang="it-IT" sz="140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620688"/>
            <a:ext cx="7704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“Il percorso del </a:t>
            </a:r>
            <a:r>
              <a:rPr lang="it-IT" sz="1200" b="1" dirty="0" smtClean="0">
                <a:solidFill>
                  <a:srgbClr val="FF0000"/>
                </a:solidFill>
              </a:rPr>
              <a:t>LICEO CLASSICO È INDIRIZZATO ALLO STUDIO DELLA CIVILTÀ CLASSICA E </a:t>
            </a:r>
          </a:p>
          <a:p>
            <a:pPr algn="ctr"/>
            <a:r>
              <a:rPr lang="it-IT" sz="1200" b="1" dirty="0" smtClean="0">
                <a:solidFill>
                  <a:srgbClr val="FF0000"/>
                </a:solidFill>
              </a:rPr>
              <a:t>DELLA CULTURA UMANISTICA</a:t>
            </a:r>
            <a:r>
              <a:rPr lang="it-IT" sz="1200" b="1" dirty="0" smtClean="0"/>
              <a:t>. </a:t>
            </a:r>
          </a:p>
          <a:p>
            <a:pPr algn="ctr"/>
            <a:r>
              <a:rPr lang="it-IT" sz="1200" b="1" dirty="0" smtClean="0"/>
              <a:t>Favorisce </a:t>
            </a:r>
            <a:r>
              <a:rPr lang="it-IT" sz="1200" b="1" dirty="0"/>
              <a:t>una formazione letteraria, storica e filosofica idonea a comprenderne il ruolo nello sviluppo della </a:t>
            </a:r>
            <a:r>
              <a:rPr lang="it-IT" sz="1200" b="1" dirty="0" smtClean="0"/>
              <a:t>civiltà </a:t>
            </a:r>
            <a:r>
              <a:rPr lang="it-IT" sz="1200" b="1" dirty="0"/>
              <a:t>e della tradizione occidentali e nel mondo contemporaneo sotto un profilo simbolico, antropologico e di confronto di valori. Favorisce l’acquisizione dei metodi propri degli studi classici e umanistici, all’interno di un quadro culturale che, riservando attenzione anche alle scienze matematiche, fisiche e naturali, consente di cogliere le intersezioni fra i </a:t>
            </a:r>
            <a:r>
              <a:rPr lang="it-IT" sz="1200" b="1" dirty="0" err="1"/>
              <a:t>saperi</a:t>
            </a:r>
            <a:r>
              <a:rPr lang="it-IT" sz="1200" b="1" dirty="0"/>
              <a:t> e di </a:t>
            </a:r>
            <a:r>
              <a:rPr lang="it-IT" sz="1200" b="1" dirty="0" smtClean="0"/>
              <a:t>elaborare </a:t>
            </a:r>
            <a:r>
              <a:rPr lang="it-IT" sz="1200" b="1" dirty="0"/>
              <a:t>una visione critica della </a:t>
            </a:r>
            <a:r>
              <a:rPr lang="it-IT" sz="1200" b="1" dirty="0" smtClean="0"/>
              <a:t>realtà̀</a:t>
            </a:r>
            <a:r>
              <a:rPr lang="it-IT" sz="1200" b="1" dirty="0"/>
              <a:t>. Guida lo studente ad approfondire e a sviluppare le conoscenze e le abilità e a maturare le competenze a </a:t>
            </a:r>
            <a:r>
              <a:rPr lang="it-IT" sz="1200" b="1" dirty="0" smtClean="0"/>
              <a:t>ciò necessarie</a:t>
            </a:r>
            <a:r>
              <a:rPr lang="it-IT" sz="1200" b="1" dirty="0"/>
              <a:t>” (Art. 5 comma 1). </a:t>
            </a:r>
          </a:p>
          <a:p>
            <a:endParaRPr lang="it-IT" sz="1200" dirty="0" smtClean="0"/>
          </a:p>
          <a:p>
            <a:endParaRPr lang="it-IT" sz="1200" dirty="0" smtClean="0"/>
          </a:p>
          <a:p>
            <a:r>
              <a:rPr lang="it-IT" sz="1200" b="1" i="1" dirty="0" smtClean="0"/>
              <a:t>Gli </a:t>
            </a:r>
            <a:r>
              <a:rPr lang="it-IT" sz="1200" b="1" i="1" dirty="0"/>
              <a:t>studenti, a conclusione del percorso di studio, oltre a raggiungere i risultati di apprendimento comuni, dovranno: </a:t>
            </a:r>
            <a:endParaRPr lang="it-IT" sz="1200" b="1" i="1" dirty="0" smtClean="0"/>
          </a:p>
          <a:p>
            <a:endParaRPr lang="it-IT" sz="600" b="1" i="1" dirty="0"/>
          </a:p>
          <a:p>
            <a:r>
              <a:rPr lang="it-IT" sz="1200" dirty="0" smtClean="0"/>
              <a:t> </a:t>
            </a:r>
            <a:r>
              <a:rPr lang="it-IT" sz="1200" dirty="0"/>
              <a:t> aver raggiunto una conoscenza approfondita delle linee di sviluppo della nostra </a:t>
            </a:r>
            <a:r>
              <a:rPr lang="it-IT" sz="1200" dirty="0" smtClean="0"/>
              <a:t>civiltà nei </a:t>
            </a:r>
            <a:r>
              <a:rPr lang="it-IT" sz="1200" dirty="0"/>
              <a:t>suoi diversi </a:t>
            </a:r>
            <a:r>
              <a:rPr lang="it-IT" sz="1200" dirty="0" smtClean="0"/>
              <a:t>aspetti</a:t>
            </a:r>
          </a:p>
          <a:p>
            <a:r>
              <a:rPr lang="it-IT" sz="1200" dirty="0"/>
              <a:t> </a:t>
            </a:r>
            <a:r>
              <a:rPr lang="it-IT" sz="1200" dirty="0" smtClean="0"/>
              <a:t>    (linguistico</a:t>
            </a:r>
            <a:r>
              <a:rPr lang="it-IT" sz="1200" dirty="0"/>
              <a:t>, letterario, artistico, storico, istituzionale, filosofico, scientifico), anche attraverso lo studio </a:t>
            </a:r>
            <a:r>
              <a:rPr lang="it-IT" sz="1200" dirty="0" smtClean="0"/>
              <a:t>diretto</a:t>
            </a:r>
          </a:p>
          <a:p>
            <a:r>
              <a:rPr lang="it-IT" sz="1200" dirty="0"/>
              <a:t> </a:t>
            </a:r>
            <a:r>
              <a:rPr lang="it-IT" sz="1200" dirty="0" smtClean="0"/>
              <a:t>    di </a:t>
            </a:r>
            <a:r>
              <a:rPr lang="it-IT" sz="1200" dirty="0"/>
              <a:t>opere, documenti ed autori significativi, ed essere in grado di riconoscere il valore della tradizione </a:t>
            </a:r>
            <a:r>
              <a:rPr lang="it-IT" sz="1200" dirty="0" smtClean="0"/>
              <a:t>come</a:t>
            </a:r>
          </a:p>
          <a:p>
            <a:r>
              <a:rPr lang="it-IT" sz="1200" dirty="0"/>
              <a:t> </a:t>
            </a:r>
            <a:r>
              <a:rPr lang="it-IT" sz="1200" dirty="0" smtClean="0"/>
              <a:t>    possibilità di </a:t>
            </a:r>
            <a:r>
              <a:rPr lang="it-IT" sz="1200" dirty="0"/>
              <a:t>comprensione critica del presente; </a:t>
            </a:r>
          </a:p>
          <a:p>
            <a:endParaRPr lang="it-IT" sz="1200" dirty="0" smtClean="0"/>
          </a:p>
          <a:p>
            <a:r>
              <a:rPr lang="it-IT" sz="1200" dirty="0" smtClean="0"/>
              <a:t> </a:t>
            </a:r>
            <a:r>
              <a:rPr lang="it-IT" sz="1200" dirty="0"/>
              <a:t> avere acquisito la conoscenza delle lingue classiche necessaria per la comprensione dei testi greci e </a:t>
            </a:r>
            <a:r>
              <a:rPr lang="it-IT" sz="1200" dirty="0" smtClean="0"/>
              <a:t>latini,</a:t>
            </a:r>
          </a:p>
          <a:p>
            <a:r>
              <a:rPr lang="it-IT" sz="1200" dirty="0"/>
              <a:t> </a:t>
            </a:r>
            <a:r>
              <a:rPr lang="it-IT" sz="1200" dirty="0" smtClean="0"/>
              <a:t>     attraverso </a:t>
            </a:r>
            <a:r>
              <a:rPr lang="it-IT" sz="1200" dirty="0"/>
              <a:t>lo studio organico delle loro strutture linguistiche (morfosintattiche, lessicali, semantiche) e </a:t>
            </a:r>
            <a:r>
              <a:rPr lang="it-IT" sz="1200" dirty="0" smtClean="0"/>
              <a:t>degli</a:t>
            </a:r>
          </a:p>
          <a:p>
            <a:r>
              <a:rPr lang="it-IT" sz="1200" dirty="0"/>
              <a:t> </a:t>
            </a:r>
            <a:r>
              <a:rPr lang="it-IT" sz="1200" dirty="0" smtClean="0"/>
              <a:t>     strumenti </a:t>
            </a:r>
            <a:r>
              <a:rPr lang="it-IT" sz="1200" dirty="0"/>
              <a:t>necessari alla loro analisi stilistica e retorica, anche al fine di raggiungere una </a:t>
            </a:r>
            <a:r>
              <a:rPr lang="it-IT" sz="1200" dirty="0" smtClean="0"/>
              <a:t>più piena</a:t>
            </a:r>
          </a:p>
          <a:p>
            <a:r>
              <a:rPr lang="it-IT" sz="1200" dirty="0"/>
              <a:t> </a:t>
            </a:r>
            <a:r>
              <a:rPr lang="it-IT" sz="1200" dirty="0" smtClean="0"/>
              <a:t>     padronanza </a:t>
            </a:r>
            <a:r>
              <a:rPr lang="it-IT" sz="1200" dirty="0"/>
              <a:t>della lingua italiana in relazione al suo sviluppo storico; </a:t>
            </a:r>
          </a:p>
          <a:p>
            <a:endParaRPr lang="it-IT" sz="1200" dirty="0" smtClean="0"/>
          </a:p>
          <a:p>
            <a:r>
              <a:rPr lang="it-IT" sz="1200" dirty="0" smtClean="0"/>
              <a:t> </a:t>
            </a:r>
            <a:r>
              <a:rPr lang="it-IT" sz="1200" dirty="0"/>
              <a:t> aver maturato, tanto nella pratica della traduzione quanto nello studio della filosofia e delle </a:t>
            </a:r>
            <a:r>
              <a:rPr lang="it-IT" sz="1200" dirty="0" smtClean="0"/>
              <a:t>discipline</a:t>
            </a:r>
          </a:p>
          <a:p>
            <a:r>
              <a:rPr lang="it-IT" sz="1200" dirty="0"/>
              <a:t> </a:t>
            </a:r>
            <a:r>
              <a:rPr lang="it-IT" sz="1200" dirty="0" smtClean="0"/>
              <a:t>     scientifiche</a:t>
            </a:r>
            <a:r>
              <a:rPr lang="it-IT" sz="1200" dirty="0"/>
              <a:t>, una buona capacità di argomentare, di interpretare testi complessi e di risolvere </a:t>
            </a:r>
            <a:r>
              <a:rPr lang="it-IT" sz="1200" dirty="0" smtClean="0"/>
              <a:t>diverse</a:t>
            </a:r>
          </a:p>
          <a:p>
            <a:r>
              <a:rPr lang="it-IT" sz="1200" dirty="0"/>
              <a:t> </a:t>
            </a:r>
            <a:r>
              <a:rPr lang="it-IT" sz="1200" dirty="0" smtClean="0"/>
              <a:t>     tipologie </a:t>
            </a:r>
            <a:r>
              <a:rPr lang="it-IT" sz="1200" dirty="0"/>
              <a:t>di problemi anche distanti dalle discipline specificamente studiate; </a:t>
            </a:r>
          </a:p>
          <a:p>
            <a:endParaRPr lang="it-IT" sz="1200" dirty="0" smtClean="0"/>
          </a:p>
          <a:p>
            <a:r>
              <a:rPr lang="it-IT" sz="1200" dirty="0" smtClean="0"/>
              <a:t> </a:t>
            </a:r>
            <a:r>
              <a:rPr lang="it-IT" sz="1200" dirty="0"/>
              <a:t> saper riflettere criticamente sulle forme del sapere e sulle reciproche relazioni e saper collocare il </a:t>
            </a:r>
            <a:r>
              <a:rPr lang="it-IT" sz="1200" dirty="0" smtClean="0"/>
              <a:t>pensiero</a:t>
            </a:r>
          </a:p>
          <a:p>
            <a:r>
              <a:rPr lang="it-IT" sz="1200" dirty="0"/>
              <a:t> </a:t>
            </a:r>
            <a:r>
              <a:rPr lang="it-IT" sz="1200" dirty="0" smtClean="0"/>
              <a:t>     scientifico </a:t>
            </a:r>
            <a:r>
              <a:rPr lang="it-IT" sz="1200" dirty="0"/>
              <a:t>anche all’interno di una dimensione umanistica. </a:t>
            </a:r>
            <a:endParaRPr lang="it-IT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920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548680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200" b="1" dirty="0" smtClean="0"/>
          </a:p>
          <a:p>
            <a:pPr algn="ctr"/>
            <a:r>
              <a:rPr lang="it-IT" sz="1200" b="1" dirty="0" smtClean="0"/>
              <a:t>“</a:t>
            </a:r>
            <a:r>
              <a:rPr lang="it-IT" sz="1200" b="1" dirty="0"/>
              <a:t>Il percorso del liceo linguistico è indirizzato allo </a:t>
            </a:r>
            <a:endParaRPr lang="it-IT" sz="1200" b="1" dirty="0" smtClean="0"/>
          </a:p>
          <a:p>
            <a:pPr algn="ctr"/>
            <a:r>
              <a:rPr lang="it-IT" sz="1200" b="1" i="1" dirty="0" smtClean="0">
                <a:solidFill>
                  <a:srgbClr val="FF0000"/>
                </a:solidFill>
              </a:rPr>
              <a:t>STUDIO DI P̀IÙ SISTEMI LINGUISTICI E CULTURALI</a:t>
            </a:r>
            <a:r>
              <a:rPr lang="it-IT" sz="1200" b="1" dirty="0" smtClean="0"/>
              <a:t>. </a:t>
            </a:r>
          </a:p>
          <a:p>
            <a:pPr algn="ctr"/>
            <a:r>
              <a:rPr lang="it-IT" sz="1200" b="1" dirty="0" smtClean="0"/>
              <a:t>Guida </a:t>
            </a:r>
            <a:r>
              <a:rPr lang="it-IT" sz="1200" b="1" dirty="0"/>
              <a:t>lo studente ad approfondire e a sviluppare le conoscenze e le abilità, a maturare le competenze necessarie per acquisire la padronanza comunicativa di tre lingue, oltre l’italiano e per comprendere criticamente </a:t>
            </a:r>
            <a:r>
              <a:rPr lang="it-IT" sz="1200" b="1" dirty="0" smtClean="0"/>
              <a:t>l’identità </a:t>
            </a:r>
            <a:r>
              <a:rPr lang="it-IT" sz="1200" b="1" dirty="0"/>
              <a:t>storica e culturale di tradizioni e </a:t>
            </a:r>
            <a:r>
              <a:rPr lang="it-IT" sz="1200" b="1" dirty="0" smtClean="0"/>
              <a:t>civiltà </a:t>
            </a:r>
            <a:r>
              <a:rPr lang="it-IT" sz="1200" b="1" dirty="0"/>
              <a:t>diverse” </a:t>
            </a:r>
            <a:endParaRPr lang="it-IT" sz="1200" b="1" dirty="0" smtClean="0"/>
          </a:p>
          <a:p>
            <a:pPr algn="ctr"/>
            <a:r>
              <a:rPr lang="it-IT" sz="1200" b="1" dirty="0" smtClean="0"/>
              <a:t>(</a:t>
            </a:r>
            <a:r>
              <a:rPr lang="it-IT" sz="1200" b="1" dirty="0"/>
              <a:t>art. 6 comma 1) </a:t>
            </a:r>
            <a:endParaRPr lang="it-IT" sz="1200" b="1" dirty="0" smtClean="0"/>
          </a:p>
          <a:p>
            <a:endParaRPr lang="it-IT" sz="1200" dirty="0" smtClean="0"/>
          </a:p>
          <a:p>
            <a:endParaRPr lang="it-IT" sz="1200" dirty="0"/>
          </a:p>
          <a:p>
            <a:r>
              <a:rPr lang="it-IT" sz="1200" b="1" i="1" dirty="0"/>
              <a:t>Gli studenti, a conclusione del percorso di studio, oltre a raggiungere i risultati di apprendimento comuni, dovranno: </a:t>
            </a:r>
            <a:endParaRPr lang="it-IT" sz="1200" b="1" i="1" dirty="0" smtClean="0"/>
          </a:p>
          <a:p>
            <a:endParaRPr lang="it-IT" sz="1200" dirty="0"/>
          </a:p>
          <a:p>
            <a:pPr lvl="1"/>
            <a:r>
              <a:rPr lang="it-IT" sz="1200" dirty="0"/>
              <a:t>  avere acquisito in due lingue moderne strutture, </a:t>
            </a:r>
            <a:r>
              <a:rPr lang="it-IT" sz="1200" dirty="0" smtClean="0"/>
              <a:t>modalità </a:t>
            </a:r>
            <a:r>
              <a:rPr lang="it-IT" sz="1200" dirty="0"/>
              <a:t>e competenze </a:t>
            </a:r>
            <a:r>
              <a:rPr lang="it-IT" sz="1200" dirty="0" smtClean="0"/>
              <a:t>comunicative</a:t>
            </a:r>
          </a:p>
          <a:p>
            <a:pPr lvl="1"/>
            <a:r>
              <a:rPr lang="it-IT" sz="1200" dirty="0"/>
              <a:t> </a:t>
            </a:r>
            <a:r>
              <a:rPr lang="it-IT" sz="1200" dirty="0" smtClean="0"/>
              <a:t>     corrispondenti </a:t>
            </a:r>
            <a:r>
              <a:rPr lang="it-IT" sz="1200" dirty="0"/>
              <a:t>almeno al Livello B2 del Quadro Comune Europeo di Riferimento; </a:t>
            </a:r>
          </a:p>
          <a:p>
            <a:pPr lvl="1"/>
            <a:endParaRPr lang="it-IT" sz="1200" dirty="0" smtClean="0"/>
          </a:p>
          <a:p>
            <a:pPr lvl="1"/>
            <a:r>
              <a:rPr lang="it-IT" sz="1200" dirty="0" smtClean="0"/>
              <a:t> </a:t>
            </a:r>
            <a:r>
              <a:rPr lang="it-IT" sz="1200" dirty="0"/>
              <a:t> avere acquisito in una terza lingua moderna strutture, </a:t>
            </a:r>
            <a:r>
              <a:rPr lang="it-IT" sz="1200" dirty="0" smtClean="0"/>
              <a:t>modalità </a:t>
            </a:r>
            <a:r>
              <a:rPr lang="it-IT" sz="1200" dirty="0"/>
              <a:t>e competenze </a:t>
            </a:r>
            <a:r>
              <a:rPr lang="it-IT" sz="1200" dirty="0" smtClean="0"/>
              <a:t>comunicative</a:t>
            </a:r>
          </a:p>
          <a:p>
            <a:pPr lvl="1"/>
            <a:r>
              <a:rPr lang="it-IT" sz="1200" dirty="0"/>
              <a:t> </a:t>
            </a:r>
            <a:r>
              <a:rPr lang="it-IT" sz="1200" dirty="0" smtClean="0"/>
              <a:t>     corrispondenti </a:t>
            </a:r>
            <a:r>
              <a:rPr lang="it-IT" sz="1200" dirty="0"/>
              <a:t>almeno al Livello B1 del Quadro Comune Europeo di Riferimento; </a:t>
            </a:r>
          </a:p>
          <a:p>
            <a:endParaRPr lang="it-IT" sz="1200" dirty="0"/>
          </a:p>
          <a:p>
            <a:pPr lvl="1"/>
            <a:r>
              <a:rPr lang="it-IT" sz="1200" dirty="0"/>
              <a:t>  saper comunicare in tre lingue moderne in vari contesti sociali e in situazioni </a:t>
            </a:r>
            <a:r>
              <a:rPr lang="it-IT" sz="1200" dirty="0" smtClean="0"/>
              <a:t>professionali</a:t>
            </a:r>
          </a:p>
          <a:p>
            <a:pPr lvl="1"/>
            <a:r>
              <a:rPr lang="it-IT" sz="1200" dirty="0"/>
              <a:t> </a:t>
            </a:r>
            <a:r>
              <a:rPr lang="it-IT" sz="1200" dirty="0" smtClean="0"/>
              <a:t>     utilizzando </a:t>
            </a:r>
            <a:r>
              <a:rPr lang="it-IT" sz="1200" dirty="0"/>
              <a:t>diverse forme testuali; </a:t>
            </a:r>
          </a:p>
          <a:p>
            <a:pPr lvl="1"/>
            <a:endParaRPr lang="it-IT" sz="1200" dirty="0" smtClean="0"/>
          </a:p>
          <a:p>
            <a:pPr lvl="1"/>
            <a:r>
              <a:rPr lang="it-IT" sz="1200" dirty="0" smtClean="0"/>
              <a:t> </a:t>
            </a:r>
            <a:r>
              <a:rPr lang="it-IT" sz="1200" dirty="0"/>
              <a:t> riconoscere in un’ottica comparativa gli elementi strutturali caratterizzanti le lingue </a:t>
            </a:r>
            <a:r>
              <a:rPr lang="it-IT" sz="1200" dirty="0" smtClean="0"/>
              <a:t>studiate</a:t>
            </a:r>
          </a:p>
          <a:p>
            <a:pPr lvl="1"/>
            <a:r>
              <a:rPr lang="it-IT" sz="1200" dirty="0"/>
              <a:t> </a:t>
            </a:r>
            <a:r>
              <a:rPr lang="it-IT" sz="1200" dirty="0" smtClean="0"/>
              <a:t>     ed </a:t>
            </a:r>
            <a:r>
              <a:rPr lang="it-IT" sz="1200" dirty="0"/>
              <a:t>essere in grado di passare agevolmente da un sistema linguistico all’altro; </a:t>
            </a:r>
          </a:p>
          <a:p>
            <a:pPr lvl="1"/>
            <a:endParaRPr lang="it-IT" sz="1200" dirty="0" smtClean="0"/>
          </a:p>
          <a:p>
            <a:pPr lvl="1"/>
            <a:r>
              <a:rPr lang="it-IT" sz="1200" dirty="0" smtClean="0"/>
              <a:t> </a:t>
            </a:r>
            <a:r>
              <a:rPr lang="it-IT" sz="1200" dirty="0"/>
              <a:t> essere in grado di affrontare in lingua diversa dall’italiano specifici contenuti disciplinari; </a:t>
            </a:r>
          </a:p>
          <a:p>
            <a:pPr lvl="1"/>
            <a:endParaRPr lang="it-IT" sz="1200" dirty="0" smtClean="0"/>
          </a:p>
          <a:p>
            <a:pPr lvl="1"/>
            <a:r>
              <a:rPr lang="it-IT" sz="1200" dirty="0" smtClean="0"/>
              <a:t> </a:t>
            </a:r>
            <a:r>
              <a:rPr lang="it-IT" sz="1200" dirty="0"/>
              <a:t> conoscere le principali caratteristiche culturali dei paesi di cui si è studiata la </a:t>
            </a:r>
            <a:r>
              <a:rPr lang="it-IT" sz="1200" dirty="0" smtClean="0"/>
              <a:t>lingua,</a:t>
            </a:r>
          </a:p>
          <a:p>
            <a:pPr lvl="1"/>
            <a:r>
              <a:rPr lang="it-IT" sz="1200" dirty="0"/>
              <a:t> </a:t>
            </a:r>
            <a:r>
              <a:rPr lang="it-IT" sz="1200" dirty="0" smtClean="0"/>
              <a:t>     attraverso </a:t>
            </a:r>
            <a:r>
              <a:rPr lang="it-IT" sz="1200" dirty="0"/>
              <a:t>lo studio e l’analisi di opere letterarie, estetiche, visive, musicali, </a:t>
            </a:r>
            <a:endParaRPr lang="it-IT" sz="1200" dirty="0" smtClean="0"/>
          </a:p>
          <a:p>
            <a:pPr lvl="1"/>
            <a:r>
              <a:rPr lang="it-IT" sz="1200" dirty="0"/>
              <a:t> </a:t>
            </a:r>
            <a:r>
              <a:rPr lang="it-IT" sz="1200" dirty="0" smtClean="0"/>
              <a:t>     cinematografiche</a:t>
            </a:r>
            <a:r>
              <a:rPr lang="it-IT" sz="1200" dirty="0"/>
              <a:t>, delle linee fondamentali della loro storia e delle loro tradizioni; </a:t>
            </a:r>
          </a:p>
          <a:p>
            <a:pPr lvl="1"/>
            <a:endParaRPr lang="it-IT" sz="1200" dirty="0" smtClean="0"/>
          </a:p>
          <a:p>
            <a:pPr lvl="1"/>
            <a:r>
              <a:rPr lang="it-IT" sz="1200" dirty="0" smtClean="0"/>
              <a:t> </a:t>
            </a:r>
            <a:r>
              <a:rPr lang="it-IT" sz="1200" dirty="0"/>
              <a:t> sapersi confrontare con la cultura degli altri popoli, avvalendosi delle occasioni di contatto </a:t>
            </a:r>
            <a:endParaRPr lang="it-IT" sz="1200" dirty="0" smtClean="0"/>
          </a:p>
          <a:p>
            <a:pPr lvl="1"/>
            <a:r>
              <a:rPr lang="it-IT" sz="1200" dirty="0"/>
              <a:t> </a:t>
            </a:r>
            <a:r>
              <a:rPr lang="it-IT" sz="1200" dirty="0" smtClean="0"/>
              <a:t>     e </a:t>
            </a:r>
            <a:r>
              <a:rPr lang="it-IT" sz="1200" dirty="0"/>
              <a:t>di scambio. </a:t>
            </a:r>
          </a:p>
          <a:p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3002572" y="168895"/>
            <a:ext cx="3150462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latin typeface="BookAntiqua" charset="0"/>
              </a:rPr>
              <a:t>Liceo Linguistico </a:t>
            </a:r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91939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7652" y="620688"/>
            <a:ext cx="7992888" cy="599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/>
              <a:t>“</a:t>
            </a:r>
            <a:r>
              <a:rPr lang="it-IT" sz="1050" b="1" dirty="0"/>
              <a:t>Il percorso del liceo musicale e coreutico, articolato nelle rispettive sezioni, è indirizzato </a:t>
            </a:r>
            <a:r>
              <a:rPr lang="it-IT" sz="1050" b="1" dirty="0" smtClean="0"/>
              <a:t>all’</a:t>
            </a:r>
            <a:r>
              <a:rPr lang="it-IT" sz="1050" b="1" dirty="0" smtClean="0">
                <a:solidFill>
                  <a:srgbClr val="FF0000"/>
                </a:solidFill>
              </a:rPr>
              <a:t>APPRENDIMENTO TECNICO-PRATICO DELLA MUSICA E DELLA DANZA</a:t>
            </a:r>
            <a:r>
              <a:rPr lang="it-IT" sz="1050" b="1" dirty="0" smtClean="0"/>
              <a:t> </a:t>
            </a:r>
            <a:r>
              <a:rPr lang="it-IT" sz="1050" b="1" dirty="0"/>
              <a:t>e allo </a:t>
            </a:r>
            <a:r>
              <a:rPr lang="it-IT" sz="1050" b="1" dirty="0" smtClean="0">
                <a:solidFill>
                  <a:srgbClr val="FF0000"/>
                </a:solidFill>
              </a:rPr>
              <a:t>STUDIO DEL LORO RUOLO NELLA STORIA E NELLA CULTURA</a:t>
            </a:r>
            <a:r>
              <a:rPr lang="it-IT" sz="1050" b="1" dirty="0" smtClean="0"/>
              <a:t>. </a:t>
            </a:r>
          </a:p>
          <a:p>
            <a:pPr algn="ctr"/>
            <a:r>
              <a:rPr lang="it-IT" sz="1050" b="1" dirty="0" smtClean="0"/>
              <a:t>Guida </a:t>
            </a:r>
            <a:r>
              <a:rPr lang="it-IT" sz="1050" b="1" dirty="0"/>
              <a:t>lo studente ad approfondire e a sviluppare le conoscenze e le abilità e a maturare le competenze necessarie per acquisire, anche attraverso specifiche </a:t>
            </a:r>
            <a:r>
              <a:rPr lang="it-IT" sz="1050" b="1" dirty="0" smtClean="0"/>
              <a:t>attività </a:t>
            </a:r>
            <a:r>
              <a:rPr lang="it-IT" sz="1050" b="1" dirty="0"/>
              <a:t>funzionali, la padronanza dei linguaggi musicali e coreutici sotto gli aspetti della composizione, interpretazione, esecuzione e rappresentazione, maturando la necessaria prospettiva culturale, storica, estetica, teorica e tecnica. Assicura </a:t>
            </a:r>
            <a:r>
              <a:rPr lang="it-IT" sz="1050" b="1" dirty="0" smtClean="0"/>
              <a:t>altresì la continuità </a:t>
            </a:r>
            <a:r>
              <a:rPr lang="it-IT" sz="1050" b="1" dirty="0"/>
              <a:t>dei percorsi formativi per gli studenti provenienti dai corsi ad indirizzo musicale di cui all’articolo 11, comma 9, della legge 3 maggio 1999, n. 124, fatto salvo quanto previsto dal comma 2” (art. 7 comma 1). </a:t>
            </a:r>
          </a:p>
          <a:p>
            <a:endParaRPr lang="it-IT" sz="1050" dirty="0"/>
          </a:p>
          <a:p>
            <a:r>
              <a:rPr lang="it-IT" sz="1050" b="1" i="1" dirty="0" smtClean="0"/>
              <a:t>Gli </a:t>
            </a:r>
            <a:r>
              <a:rPr lang="it-IT" sz="1050" b="1" i="1" dirty="0"/>
              <a:t>studenti, a conclusione del percorso di studio, oltre a raggiungere i risultati di apprendimento comuni, dovranno: </a:t>
            </a:r>
          </a:p>
          <a:p>
            <a:r>
              <a:rPr lang="it-IT" sz="1050" b="1" i="1" dirty="0"/>
              <a:t>per la sezione musicale: </a:t>
            </a:r>
            <a:endParaRPr lang="it-IT" sz="1050" b="1" i="1" dirty="0" smtClean="0"/>
          </a:p>
          <a:p>
            <a:endParaRPr lang="it-IT" sz="1050" dirty="0"/>
          </a:p>
          <a:p>
            <a:pPr lvl="1"/>
            <a:r>
              <a:rPr lang="it-IT" sz="1000" dirty="0"/>
              <a:t>  </a:t>
            </a:r>
            <a:r>
              <a:rPr lang="it-IT" sz="1050" dirty="0"/>
              <a:t>eseguire ed interpretare opere di epoche, generi e stili diversi, con autonomia nello studio e capacità </a:t>
            </a:r>
            <a:r>
              <a:rPr lang="it-IT" sz="1050" dirty="0" smtClean="0"/>
              <a:t>di</a:t>
            </a:r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autovalutazione</a:t>
            </a:r>
            <a:r>
              <a:rPr lang="it-IT" sz="1050" dirty="0"/>
              <a:t>; </a:t>
            </a:r>
          </a:p>
          <a:p>
            <a:pPr lvl="1"/>
            <a:endParaRPr lang="it-IT" sz="1000" dirty="0" smtClean="0"/>
          </a:p>
          <a:p>
            <a:pPr lvl="1"/>
            <a:r>
              <a:rPr lang="it-IT" sz="1000" dirty="0" smtClean="0"/>
              <a:t> </a:t>
            </a:r>
            <a:r>
              <a:rPr lang="it-IT" sz="1000" dirty="0"/>
              <a:t> </a:t>
            </a:r>
            <a:r>
              <a:rPr lang="it-IT" sz="1050" dirty="0"/>
              <a:t>partecipare ad insiemi vocali e strumentali, con adeguata capacità di interazione con il gruppo; </a:t>
            </a:r>
          </a:p>
          <a:p>
            <a:pPr lvl="1"/>
            <a:endParaRPr lang="it-IT" sz="1000" dirty="0" smtClean="0"/>
          </a:p>
          <a:p>
            <a:pPr lvl="1"/>
            <a:r>
              <a:rPr lang="it-IT" sz="1000" dirty="0" smtClean="0"/>
              <a:t> </a:t>
            </a:r>
            <a:r>
              <a:rPr lang="it-IT" sz="1000" dirty="0"/>
              <a:t> </a:t>
            </a:r>
            <a:r>
              <a:rPr lang="it-IT" sz="1050" dirty="0"/>
              <a:t>utilizzare, a integrazione dello strumento principale e monodico ovvero polifonico, un secondo </a:t>
            </a:r>
            <a:r>
              <a:rPr lang="it-IT" sz="1050" dirty="0" smtClean="0"/>
              <a:t>strumento,</a:t>
            </a:r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polifonico </a:t>
            </a:r>
            <a:r>
              <a:rPr lang="it-IT" sz="1050" dirty="0"/>
              <a:t>ovvero monodico; </a:t>
            </a:r>
          </a:p>
          <a:p>
            <a:pPr lvl="1"/>
            <a:endParaRPr lang="it-IT" sz="1000" dirty="0" smtClean="0"/>
          </a:p>
          <a:p>
            <a:pPr lvl="1"/>
            <a:r>
              <a:rPr lang="it-IT" sz="1000" dirty="0" smtClean="0"/>
              <a:t> </a:t>
            </a:r>
            <a:r>
              <a:rPr lang="it-IT" sz="1000" dirty="0"/>
              <a:t> </a:t>
            </a:r>
            <a:r>
              <a:rPr lang="it-IT" sz="1050" dirty="0"/>
              <a:t>conoscere i fondamenti della corretta emissione vocale </a:t>
            </a:r>
          </a:p>
          <a:p>
            <a:pPr lvl="1"/>
            <a:endParaRPr lang="it-IT" sz="1000" dirty="0" smtClean="0"/>
          </a:p>
          <a:p>
            <a:pPr lvl="1"/>
            <a:r>
              <a:rPr lang="it-IT" sz="1000" dirty="0" smtClean="0"/>
              <a:t> </a:t>
            </a:r>
            <a:r>
              <a:rPr lang="it-IT" sz="1000" dirty="0"/>
              <a:t> </a:t>
            </a:r>
            <a:r>
              <a:rPr lang="it-IT" sz="1050" dirty="0"/>
              <a:t>usare le principali tecnologie elettroacustiche e informatiche relative alla musica; </a:t>
            </a:r>
          </a:p>
          <a:p>
            <a:pPr lvl="1"/>
            <a:endParaRPr lang="it-IT" sz="1000" dirty="0" smtClean="0"/>
          </a:p>
          <a:p>
            <a:pPr lvl="1"/>
            <a:r>
              <a:rPr lang="it-IT" sz="1000" dirty="0" smtClean="0"/>
              <a:t> </a:t>
            </a:r>
            <a:r>
              <a:rPr lang="it-IT" sz="1000" dirty="0"/>
              <a:t> </a:t>
            </a:r>
            <a:r>
              <a:rPr lang="it-IT" sz="1050" dirty="0"/>
              <a:t>conoscere e utilizzare i principali codici della scrittura musicale; </a:t>
            </a:r>
          </a:p>
          <a:p>
            <a:pPr lvl="1"/>
            <a:endParaRPr lang="it-IT" sz="1000" dirty="0" smtClean="0"/>
          </a:p>
          <a:p>
            <a:pPr lvl="1"/>
            <a:r>
              <a:rPr lang="it-IT" sz="1000" dirty="0" smtClean="0"/>
              <a:t> </a:t>
            </a:r>
            <a:r>
              <a:rPr lang="it-IT" sz="1000" dirty="0"/>
              <a:t> </a:t>
            </a:r>
            <a:r>
              <a:rPr lang="it-IT" sz="1050" dirty="0"/>
              <a:t>conoscere lo sviluppo storico della musica d’arte nelle sue linee essenziali, </a:t>
            </a:r>
            <a:r>
              <a:rPr lang="it-IT" sz="1050" dirty="0" smtClean="0"/>
              <a:t>nonché </a:t>
            </a:r>
            <a:r>
              <a:rPr lang="it-IT" sz="1050" dirty="0"/>
              <a:t>le </a:t>
            </a:r>
            <a:r>
              <a:rPr lang="it-IT" sz="1050" dirty="0" smtClean="0"/>
              <a:t> principali </a:t>
            </a:r>
            <a:r>
              <a:rPr lang="it-IT" sz="1050" dirty="0"/>
              <a:t>categorie </a:t>
            </a:r>
            <a:r>
              <a:rPr lang="it-IT" sz="1050" dirty="0" smtClean="0"/>
              <a:t>sistematiche</a:t>
            </a:r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</a:t>
            </a:r>
            <a:r>
              <a:rPr lang="it-IT" sz="1050" dirty="0"/>
              <a:t>applicate alla descrizione delle musiche di tradizione </a:t>
            </a:r>
            <a:r>
              <a:rPr lang="it-IT" sz="1050" dirty="0" smtClean="0"/>
              <a:t>sia scritta </a:t>
            </a:r>
            <a:r>
              <a:rPr lang="it-IT" sz="1050" dirty="0"/>
              <a:t>sia orale; </a:t>
            </a:r>
          </a:p>
          <a:p>
            <a:pPr lvl="1"/>
            <a:endParaRPr lang="it-IT" sz="1000" dirty="0" smtClean="0"/>
          </a:p>
          <a:p>
            <a:pPr lvl="1"/>
            <a:r>
              <a:rPr lang="it-IT" sz="1000" dirty="0" smtClean="0"/>
              <a:t> </a:t>
            </a:r>
            <a:r>
              <a:rPr lang="it-IT" sz="1000" dirty="0"/>
              <a:t> </a:t>
            </a:r>
            <a:r>
              <a:rPr lang="it-IT" sz="1050" dirty="0"/>
              <a:t>individuare le tradizioni e i contesti relativi ad opere, generi, autori, artisti, movimenti</a:t>
            </a:r>
            <a:r>
              <a:rPr lang="it-IT" sz="1050" dirty="0" smtClean="0"/>
              <a:t>,</a:t>
            </a:r>
            <a:endParaRPr lang="it-IT" sz="1050" dirty="0"/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riferiti </a:t>
            </a:r>
            <a:r>
              <a:rPr lang="it-IT" sz="1050" dirty="0"/>
              <a:t>alla musica e alla danza, anche in relazione agli sviluppi storici, culturali e sociali; </a:t>
            </a:r>
          </a:p>
          <a:p>
            <a:pPr lvl="1"/>
            <a:endParaRPr lang="it-IT" sz="1000" dirty="0" smtClean="0"/>
          </a:p>
          <a:p>
            <a:pPr lvl="1"/>
            <a:r>
              <a:rPr lang="it-IT" sz="1000" dirty="0" smtClean="0"/>
              <a:t> </a:t>
            </a:r>
            <a:r>
              <a:rPr lang="it-IT" sz="1000" dirty="0"/>
              <a:t> </a:t>
            </a:r>
            <a:r>
              <a:rPr lang="it-IT" sz="1050" dirty="0"/>
              <a:t>cogliere i valori estetici in opere musicali di vario genere ed epoca; </a:t>
            </a:r>
          </a:p>
          <a:p>
            <a:pPr lvl="1"/>
            <a:endParaRPr lang="it-IT" sz="1000" dirty="0" smtClean="0"/>
          </a:p>
          <a:p>
            <a:pPr lvl="1"/>
            <a:r>
              <a:rPr lang="it-IT" sz="1000" dirty="0" smtClean="0"/>
              <a:t> </a:t>
            </a:r>
            <a:r>
              <a:rPr lang="it-IT" sz="1000" dirty="0"/>
              <a:t> </a:t>
            </a:r>
            <a:r>
              <a:rPr lang="it-IT" sz="1050" dirty="0"/>
              <a:t>conoscere e analizzare opere significative del repertorio musicale; </a:t>
            </a:r>
          </a:p>
          <a:p>
            <a:pPr lvl="1"/>
            <a:endParaRPr lang="it-IT" sz="1000" dirty="0" smtClean="0"/>
          </a:p>
          <a:p>
            <a:pPr lvl="1"/>
            <a:r>
              <a:rPr lang="it-IT" sz="1000" dirty="0" smtClean="0"/>
              <a:t> </a:t>
            </a:r>
            <a:r>
              <a:rPr lang="it-IT" sz="1000" dirty="0"/>
              <a:t> </a:t>
            </a:r>
            <a:r>
              <a:rPr lang="it-IT" sz="1050" dirty="0"/>
              <a:t>conoscere l’evoluzione morfologica e tecnologica degli strumenti musicali. </a:t>
            </a:r>
            <a:endParaRPr lang="it-IT" sz="1050" i="1" dirty="0" smtClean="0"/>
          </a:p>
        </p:txBody>
      </p:sp>
      <p:sp>
        <p:nvSpPr>
          <p:cNvPr id="5" name="Rettangolo 4"/>
          <p:cNvSpPr/>
          <p:nvPr/>
        </p:nvSpPr>
        <p:spPr>
          <a:xfrm>
            <a:off x="2987824" y="188640"/>
            <a:ext cx="3168352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latin typeface="BookAntiqua" charset="0"/>
              </a:rPr>
              <a:t>Liceo Musicale e Coreutico </a:t>
            </a:r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74845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7652" y="62068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i="1" dirty="0" smtClean="0"/>
          </a:p>
          <a:p>
            <a:endParaRPr lang="it-IT" sz="1200" i="1" dirty="0"/>
          </a:p>
          <a:p>
            <a:endParaRPr lang="it-IT" sz="1200" i="1" dirty="0" smtClean="0"/>
          </a:p>
          <a:p>
            <a:endParaRPr lang="it-IT" sz="1200" i="1" dirty="0"/>
          </a:p>
          <a:p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7652" y="764704"/>
            <a:ext cx="7992888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per la sezione coreutica: </a:t>
            </a:r>
            <a:endParaRPr lang="it-IT" sz="1100" b="1" dirty="0" smtClean="0">
              <a:solidFill>
                <a:srgbClr val="FF0000"/>
              </a:solidFill>
            </a:endParaRPr>
          </a:p>
          <a:p>
            <a:endParaRPr lang="it-IT" sz="1100" b="1" dirty="0">
              <a:solidFill>
                <a:srgbClr val="FF0000"/>
              </a:solidFill>
            </a:endParaRPr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eseguire ed interpretare opere di epoche, generi e stili diversi, con autonomia nello studio e capacità di autovalutazione; </a:t>
            </a:r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analizzare il movimento e le forme coreutiche nei loro principi costitutivi e padroneggiare la rispettiva terminologia; </a:t>
            </a:r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utilizzare a integrazione della tecnica principale, classica ovvero contemporanea, una seconda tecnica, contemporanea </a:t>
            </a:r>
            <a:r>
              <a:rPr lang="it-IT" sz="1050" dirty="0" smtClean="0"/>
              <a:t>ovvero</a:t>
            </a:r>
          </a:p>
          <a:p>
            <a:r>
              <a:rPr lang="it-IT" sz="1050" dirty="0"/>
              <a:t> </a:t>
            </a:r>
            <a:r>
              <a:rPr lang="it-IT" sz="1050" dirty="0" smtClean="0"/>
              <a:t>     classica</a:t>
            </a:r>
            <a:r>
              <a:rPr lang="it-IT" sz="1050" dirty="0"/>
              <a:t>; </a:t>
            </a:r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saper interagire in modo costruttivo nell’ambito di esecuzioni collettive; </a:t>
            </a:r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focalizzare gli elementi costitutivi di linguaggi e stili differenti e saperne approntare </a:t>
            </a:r>
            <a:r>
              <a:rPr lang="it-IT" sz="1050" dirty="0" smtClean="0"/>
              <a:t>un’analisi </a:t>
            </a:r>
            <a:r>
              <a:rPr lang="it-IT" sz="1050" dirty="0"/>
              <a:t>strutturale; </a:t>
            </a:r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conoscere il profilo storico della danza d’arte, anche nelle sue interazioni con la musica, e </a:t>
            </a:r>
            <a:r>
              <a:rPr lang="it-IT" sz="1050" dirty="0" smtClean="0"/>
              <a:t>utilizzare </a:t>
            </a:r>
            <a:r>
              <a:rPr lang="it-IT" sz="1050" dirty="0"/>
              <a:t>categorie </a:t>
            </a:r>
            <a:r>
              <a:rPr lang="it-IT" sz="1050" dirty="0" smtClean="0"/>
              <a:t>pertinenti</a:t>
            </a:r>
          </a:p>
          <a:p>
            <a:r>
              <a:rPr lang="it-IT" sz="1050" dirty="0"/>
              <a:t> </a:t>
            </a:r>
            <a:r>
              <a:rPr lang="it-IT" sz="1050" dirty="0" smtClean="0"/>
              <a:t>    nell’analisi </a:t>
            </a:r>
            <a:r>
              <a:rPr lang="it-IT" sz="1050" dirty="0"/>
              <a:t>delle differenti espressioni in campo coreutico; </a:t>
            </a:r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individuare le tradizioni e i contesti relativi ad opere, generi, autori, artisti, movimenti</a:t>
            </a:r>
            <a:r>
              <a:rPr lang="it-IT" sz="1050" dirty="0" smtClean="0"/>
              <a:t>,</a:t>
            </a:r>
            <a:r>
              <a:rPr lang="it-IT" sz="1050" dirty="0"/>
              <a:t> </a:t>
            </a:r>
            <a:r>
              <a:rPr lang="it-IT" sz="1050" dirty="0" smtClean="0"/>
              <a:t>riferiti </a:t>
            </a:r>
            <a:r>
              <a:rPr lang="it-IT" sz="1050" dirty="0"/>
              <a:t>alla danza, anche in relazione </a:t>
            </a:r>
            <a:r>
              <a:rPr lang="it-IT" sz="1050" dirty="0" smtClean="0"/>
              <a:t>agli</a:t>
            </a:r>
          </a:p>
          <a:p>
            <a:r>
              <a:rPr lang="it-IT" sz="1050" dirty="0"/>
              <a:t> </a:t>
            </a:r>
            <a:r>
              <a:rPr lang="it-IT" sz="1050" dirty="0" smtClean="0"/>
              <a:t>    sviluppi </a:t>
            </a:r>
            <a:r>
              <a:rPr lang="it-IT" sz="1050" dirty="0"/>
              <a:t>storici, culturali e sociali; </a:t>
            </a:r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cogliere i valori estetici in opere coreutiche di vario genere ed epoca; </a:t>
            </a:r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conoscere e analizzare opere significative del repertorio coreutico. 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995613" y="158443"/>
            <a:ext cx="3152775" cy="246221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000" b="1">
                <a:latin typeface="BookAntiqua" charset="0"/>
              </a:rPr>
              <a:t>Liceo </a:t>
            </a:r>
            <a:r>
              <a:rPr lang="it-IT" altLang="it-IT" sz="1000" b="1" smtClean="0">
                <a:latin typeface="BookAntiqua" charset="0"/>
              </a:rPr>
              <a:t>Musicale Coreutico</a:t>
            </a:r>
            <a:r>
              <a:rPr lang="it-IT" altLang="it-IT" sz="1000" b="1" smtClean="0">
                <a:latin typeface="BookAntiqua" charset="0"/>
              </a:rPr>
              <a:t> </a:t>
            </a:r>
            <a:endParaRPr lang="it-IT" altLang="it-IT" sz="1000"/>
          </a:p>
        </p:txBody>
      </p:sp>
    </p:spTree>
    <p:extLst>
      <p:ext uri="{BB962C8B-B14F-4D97-AF65-F5344CB8AC3E}">
        <p14:creationId xmlns:p14="http://schemas.microsoft.com/office/powerpoint/2010/main" val="14669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987824" y="96887"/>
            <a:ext cx="3168352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latin typeface="BookAntiqua" charset="0"/>
              </a:rPr>
              <a:t>Liceo Scientifico </a:t>
            </a:r>
            <a:endParaRPr lang="it-IT" altLang="it-IT" sz="140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620688"/>
            <a:ext cx="8352928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“</a:t>
            </a:r>
            <a:r>
              <a:rPr lang="it-IT" sz="1050" b="1" i="1" dirty="0"/>
              <a:t>Il percorso del liceo scientifico è indirizzato allo </a:t>
            </a:r>
            <a:r>
              <a:rPr lang="it-IT" sz="1050" b="1" i="1" dirty="0" smtClean="0">
                <a:solidFill>
                  <a:srgbClr val="FF0000"/>
                </a:solidFill>
              </a:rPr>
              <a:t>STUDIO DEL NESSO TRA CULTURA SCIENTIFICA E TRADIZIONE UMANISTICA</a:t>
            </a:r>
            <a:r>
              <a:rPr lang="it-IT" sz="1050" b="1" i="1" dirty="0" smtClean="0"/>
              <a:t>. </a:t>
            </a:r>
            <a:r>
              <a:rPr lang="it-IT" sz="1050" b="1" i="1" dirty="0"/>
              <a:t>Favorisce l’acquisizione delle conoscenze e dei metodi propri della matematica, della fisica e delle scienze naturali. </a:t>
            </a:r>
            <a:endParaRPr lang="it-IT" sz="1050" b="1" i="1" dirty="0"/>
          </a:p>
          <a:p>
            <a:r>
              <a:rPr lang="it-IT" sz="1050" b="1" i="1" dirty="0" smtClean="0"/>
              <a:t>Guida </a:t>
            </a:r>
            <a:r>
              <a:rPr lang="it-IT" sz="1050" b="1" i="1" dirty="0"/>
              <a:t>lo studente ad approfondire e a sviluppare le conoscenze e le abilità e a maturare le competenze necessarie per seguire lo sviluppo della ricerca scientifica e tecnologica e per individuare le interazioni tra le diverse forme del sapere, </a:t>
            </a:r>
            <a:r>
              <a:rPr lang="it-IT" sz="1050" b="1" i="1" dirty="0" smtClean="0"/>
              <a:t>assicurando </a:t>
            </a:r>
            <a:r>
              <a:rPr lang="it-IT" sz="1050" b="1" i="1" dirty="0"/>
              <a:t>la padronanza dei linguaggi, delle tecniche e delle metodologie relative, anche attraverso la pratica laboratoriale” (art. 8 comma 1). </a:t>
            </a:r>
            <a:endParaRPr lang="it-IT" sz="1050" b="1" i="1" dirty="0" smtClean="0"/>
          </a:p>
          <a:p>
            <a:endParaRPr lang="it-IT" sz="1050" b="1" i="1" dirty="0"/>
          </a:p>
          <a:p>
            <a:endParaRPr lang="it-IT" sz="1050" b="1" i="1" dirty="0"/>
          </a:p>
          <a:p>
            <a:r>
              <a:rPr lang="it-IT" sz="1050" b="1" i="1" dirty="0"/>
              <a:t>Gli studenti, a conclusione del percorso di studio, oltre a raggiungere i risultati di apprendimento comuni, dovranno: </a:t>
            </a:r>
            <a:endParaRPr lang="it-IT" sz="1050" b="1" i="1" dirty="0"/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aver acquisito una formazione culturale equilibrata nei due versanti linguistico-storico- filosofico e scientifico; comprendere i </a:t>
            </a:r>
            <a:r>
              <a:rPr lang="it-IT" sz="1050" dirty="0" smtClean="0"/>
              <a:t>nodi</a:t>
            </a:r>
          </a:p>
          <a:p>
            <a:r>
              <a:rPr lang="it-IT" sz="1050" dirty="0"/>
              <a:t> </a:t>
            </a:r>
            <a:r>
              <a:rPr lang="it-IT" sz="1050" dirty="0" smtClean="0"/>
              <a:t>     fondamentali </a:t>
            </a:r>
            <a:r>
              <a:rPr lang="it-IT" sz="1050" dirty="0"/>
              <a:t>dello sviluppo del pensiero, anche in dimensione storica, e i nessi tra i metodi di conoscenza propri della matematica </a:t>
            </a:r>
            <a:r>
              <a:rPr lang="it-IT" sz="1050" dirty="0" smtClean="0"/>
              <a:t>e</a:t>
            </a:r>
          </a:p>
          <a:p>
            <a:r>
              <a:rPr lang="it-IT" sz="1050" dirty="0"/>
              <a:t> </a:t>
            </a:r>
            <a:r>
              <a:rPr lang="it-IT" sz="1050" dirty="0" smtClean="0"/>
              <a:t>     delle </a:t>
            </a:r>
            <a:r>
              <a:rPr lang="it-IT" sz="1050" dirty="0"/>
              <a:t>scienze sperimentali e quelli propri dell’indagine di tipo umanistico; </a:t>
            </a:r>
            <a:endParaRPr lang="it-IT" sz="1050" dirty="0" smtClean="0"/>
          </a:p>
          <a:p>
            <a:endParaRPr lang="it-IT" sz="1050" dirty="0"/>
          </a:p>
          <a:p>
            <a:r>
              <a:rPr lang="it-IT" sz="1050" dirty="0"/>
              <a:t>  saper cogliere i rapporti tra il pensiero scientifico e la riflessione filosofica; </a:t>
            </a:r>
            <a:endParaRPr lang="it-IT" sz="1050" dirty="0"/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comprendere le strutture portanti dei procedimenti argomentativi e dimostrativi della matematica, anche attraverso la padronanza </a:t>
            </a:r>
            <a:endParaRPr lang="it-IT" sz="1050" dirty="0" smtClean="0"/>
          </a:p>
          <a:p>
            <a:r>
              <a:rPr lang="it-IT" sz="1050" dirty="0"/>
              <a:t> </a:t>
            </a:r>
            <a:r>
              <a:rPr lang="it-IT" sz="1050" dirty="0" smtClean="0"/>
              <a:t>     del </a:t>
            </a:r>
            <a:r>
              <a:rPr lang="it-IT" sz="1050" dirty="0"/>
              <a:t>linguaggio logico-formale; usarle in </a:t>
            </a:r>
            <a:r>
              <a:rPr lang="it-IT" sz="1050" dirty="0" smtClean="0"/>
              <a:t>particolare </a:t>
            </a:r>
            <a:r>
              <a:rPr lang="it-IT" sz="1050" dirty="0"/>
              <a:t>nell’individuare e risolvere problemi di varia natura; </a:t>
            </a:r>
            <a:endParaRPr lang="it-IT" sz="1050" dirty="0"/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saper utilizzare strumenti di calcolo e di rappresentazione per la modellizzazione e la </a:t>
            </a:r>
            <a:r>
              <a:rPr lang="it-IT" sz="1050" dirty="0" smtClean="0"/>
              <a:t>risoluzione </a:t>
            </a:r>
            <a:r>
              <a:rPr lang="it-IT" sz="1050" dirty="0"/>
              <a:t>di problemi; </a:t>
            </a:r>
            <a:endParaRPr lang="it-IT" sz="1050" dirty="0"/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aver raggiunto una conoscenza sicura dei contenuti fondamentali delle scienze fisiche e </a:t>
            </a:r>
            <a:endParaRPr lang="it-IT" sz="1050" dirty="0" smtClean="0"/>
          </a:p>
          <a:p>
            <a:r>
              <a:rPr lang="it-IT" sz="1050" dirty="0"/>
              <a:t> </a:t>
            </a:r>
            <a:r>
              <a:rPr lang="it-IT" sz="1050" dirty="0" smtClean="0"/>
              <a:t>     naturali </a:t>
            </a:r>
            <a:r>
              <a:rPr lang="it-IT" sz="1050" dirty="0"/>
              <a:t>(chimica, biologia, scienze della terra, astronomia) e, anche attraverso l’uso sistematico del laboratorio, una padronanza </a:t>
            </a:r>
            <a:endParaRPr lang="it-IT" sz="1050" dirty="0" smtClean="0"/>
          </a:p>
          <a:p>
            <a:r>
              <a:rPr lang="it-IT" sz="1050" dirty="0"/>
              <a:t> </a:t>
            </a:r>
            <a:r>
              <a:rPr lang="it-IT" sz="1050" dirty="0" smtClean="0"/>
              <a:t>     dei </a:t>
            </a:r>
            <a:r>
              <a:rPr lang="it-IT" sz="1050" dirty="0"/>
              <a:t>linguaggi specifici e dei metodi di indagine propri delle scienze sperimentali; </a:t>
            </a:r>
            <a:endParaRPr lang="it-IT" sz="1050" dirty="0"/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essere consapevoli delle ragioni che hanno prodotto lo sviluppo scientifico e tecnologico nel tempo, in relazione ai bisogni e </a:t>
            </a:r>
            <a:r>
              <a:rPr lang="it-IT" sz="1050" dirty="0" smtClean="0"/>
              <a:t>alle</a:t>
            </a:r>
          </a:p>
          <a:p>
            <a:r>
              <a:rPr lang="it-IT" sz="1050" dirty="0"/>
              <a:t> </a:t>
            </a:r>
            <a:r>
              <a:rPr lang="it-IT" sz="1050" dirty="0" smtClean="0"/>
              <a:t>     domande </a:t>
            </a:r>
            <a:r>
              <a:rPr lang="it-IT" sz="1050" dirty="0"/>
              <a:t>di conoscenza dei diversi contesti, con attenzione critica alle dimensioni tecnico-applicative ed etiche delle </a:t>
            </a:r>
            <a:r>
              <a:rPr lang="it-IT" sz="1050" dirty="0" smtClean="0"/>
              <a:t>conquiste</a:t>
            </a:r>
          </a:p>
          <a:p>
            <a:r>
              <a:rPr lang="it-IT" sz="1050" dirty="0"/>
              <a:t> </a:t>
            </a:r>
            <a:r>
              <a:rPr lang="it-IT" sz="1050" dirty="0" smtClean="0"/>
              <a:t>      scientifiche</a:t>
            </a:r>
            <a:r>
              <a:rPr lang="it-IT" sz="1050" dirty="0"/>
              <a:t>, in particolare quelle </a:t>
            </a:r>
            <a:r>
              <a:rPr lang="it-IT" sz="1050" dirty="0" err="1"/>
              <a:t>piu</a:t>
            </a:r>
            <a:r>
              <a:rPr lang="it-IT" sz="1050" dirty="0"/>
              <a:t>̀ recenti; </a:t>
            </a:r>
            <a:endParaRPr lang="it-IT" sz="1050" dirty="0"/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saper cogliere la </a:t>
            </a:r>
            <a:r>
              <a:rPr lang="it-IT" sz="1050" dirty="0" smtClean="0"/>
              <a:t>potenzialità̀ </a:t>
            </a:r>
            <a:r>
              <a:rPr lang="it-IT" sz="1050" dirty="0"/>
              <a:t>delle applicazioni dei risultati scientifici nella vita quotidiana. </a:t>
            </a:r>
            <a:endParaRPr lang="it-IT" sz="1050" dirty="0"/>
          </a:p>
          <a:p>
            <a:endParaRPr lang="it-IT" sz="1050" b="1" dirty="0" smtClean="0"/>
          </a:p>
          <a:p>
            <a:endParaRPr lang="it-IT" sz="1050" b="1" dirty="0"/>
          </a:p>
        </p:txBody>
      </p:sp>
    </p:spTree>
    <p:extLst>
      <p:ext uri="{BB962C8B-B14F-4D97-AF65-F5344CB8AC3E}">
        <p14:creationId xmlns:p14="http://schemas.microsoft.com/office/powerpoint/2010/main" val="12240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987824" y="313049"/>
            <a:ext cx="3168352" cy="307777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latin typeface="BookAntiqua" charset="0"/>
              </a:rPr>
              <a:t>Liceo Scientifico </a:t>
            </a:r>
            <a:endParaRPr lang="it-IT" altLang="it-IT" sz="140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836850"/>
            <a:ext cx="8352928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 smtClean="0">
              <a:solidFill>
                <a:srgbClr val="FF0000"/>
              </a:solidFill>
            </a:endParaRPr>
          </a:p>
          <a:p>
            <a:r>
              <a:rPr lang="it-IT" sz="1200" b="1" dirty="0" smtClean="0">
                <a:solidFill>
                  <a:srgbClr val="FF0000"/>
                </a:solidFill>
              </a:rPr>
              <a:t>Opzione </a:t>
            </a:r>
            <a:r>
              <a:rPr lang="it-IT" sz="1200" b="1" dirty="0">
                <a:solidFill>
                  <a:srgbClr val="FF0000"/>
                </a:solidFill>
              </a:rPr>
              <a:t>Scienze applicate </a:t>
            </a:r>
            <a:endParaRPr lang="it-IT" sz="1200" b="1" dirty="0" smtClean="0">
              <a:solidFill>
                <a:srgbClr val="FF0000"/>
              </a:solidFill>
            </a:endParaRPr>
          </a:p>
          <a:p>
            <a:endParaRPr lang="it-IT" sz="1200" dirty="0">
              <a:solidFill>
                <a:srgbClr val="FF0000"/>
              </a:solidFill>
            </a:endParaRPr>
          </a:p>
          <a:p>
            <a:endParaRPr lang="it-IT" sz="1050" dirty="0" smtClean="0"/>
          </a:p>
          <a:p>
            <a:pPr algn="ctr"/>
            <a:r>
              <a:rPr lang="it-IT" sz="1050" b="1" dirty="0" smtClean="0"/>
              <a:t>“</a:t>
            </a:r>
            <a:r>
              <a:rPr lang="it-IT" sz="1050" b="1" dirty="0"/>
              <a:t>Nell’ambito della programmazione regionale dell’offerta formativa, </a:t>
            </a:r>
            <a:r>
              <a:rPr lang="it-IT" sz="1050" b="1" dirty="0" smtClean="0"/>
              <a:t>può essere </a:t>
            </a:r>
            <a:r>
              <a:rPr lang="it-IT" sz="1050" b="1" dirty="0"/>
              <a:t>attivata </a:t>
            </a:r>
            <a:endParaRPr lang="it-IT" sz="1050" b="1" dirty="0" smtClean="0"/>
          </a:p>
          <a:p>
            <a:pPr algn="ctr"/>
            <a:r>
              <a:rPr lang="it-IT" sz="1050" b="1" i="1" dirty="0" smtClean="0">
                <a:solidFill>
                  <a:srgbClr val="FF0000"/>
                </a:solidFill>
              </a:rPr>
              <a:t>L’OPZIONE “SCIENZE APPLICATE” CHE FORNISCE ALLO STUDENTE COMPETENZE PARTICOLARMENTE AVANZATE NEGLI STUDI AFFERENTI ALLA CULTURA SCIENTIFICO-TECNOLOGICA</a:t>
            </a:r>
            <a:r>
              <a:rPr lang="it-IT" sz="1050" b="1" dirty="0" smtClean="0"/>
              <a:t>, </a:t>
            </a:r>
          </a:p>
          <a:p>
            <a:pPr algn="ctr"/>
            <a:r>
              <a:rPr lang="it-IT" sz="1050" b="1" dirty="0" smtClean="0"/>
              <a:t>con </a:t>
            </a:r>
            <a:r>
              <a:rPr lang="it-IT" sz="1050" b="1" dirty="0"/>
              <a:t>particolare riferimento alle scienze matematiche, fisiche, chimiche, biologiche e all’informatica e alle loro applicazioni</a:t>
            </a:r>
            <a:r>
              <a:rPr lang="it-IT" sz="1050" b="1" dirty="0" smtClean="0"/>
              <a:t>”</a:t>
            </a:r>
          </a:p>
          <a:p>
            <a:pPr algn="ctr"/>
            <a:r>
              <a:rPr lang="it-IT" sz="1050" b="1" dirty="0" smtClean="0"/>
              <a:t> </a:t>
            </a:r>
            <a:r>
              <a:rPr lang="it-IT" sz="1050" b="1" dirty="0"/>
              <a:t>(art. 8 comma 2), </a:t>
            </a:r>
            <a:endParaRPr lang="it-IT" sz="1050" b="1" dirty="0"/>
          </a:p>
          <a:p>
            <a:endParaRPr lang="it-IT" sz="1050" dirty="0" smtClean="0"/>
          </a:p>
          <a:p>
            <a:endParaRPr lang="it-IT" sz="1050" dirty="0" smtClean="0"/>
          </a:p>
          <a:p>
            <a:endParaRPr lang="it-IT" sz="1050" dirty="0"/>
          </a:p>
          <a:p>
            <a:r>
              <a:rPr lang="it-IT" sz="1050" b="1" i="1" dirty="0" smtClean="0"/>
              <a:t>Gli </a:t>
            </a:r>
            <a:r>
              <a:rPr lang="it-IT" sz="1050" b="1" i="1" dirty="0"/>
              <a:t>studenti, a conclusione del percorso di studio, oltre a raggiungere i risultati di apprendimento comuni, dovranno: </a:t>
            </a:r>
            <a:endParaRPr lang="it-IT" sz="1050" b="1" i="1" dirty="0"/>
          </a:p>
          <a:p>
            <a:r>
              <a:rPr lang="it-IT" sz="1050" dirty="0" smtClean="0"/>
              <a:t> </a:t>
            </a:r>
            <a:endParaRPr lang="it-IT" sz="1050" dirty="0"/>
          </a:p>
          <a:p>
            <a:r>
              <a:rPr lang="it-IT" sz="1050" dirty="0"/>
              <a:t>  aver appreso concetti, principi e teorie scientifiche anche attraverso esemplificazioni operative di laboratorio; </a:t>
            </a:r>
            <a:endParaRPr lang="it-IT" sz="1050" dirty="0"/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elaborare l’analisi critica dei fenomeni considerati, la riflessione metodologica sulle procedure sperimentali e la ricerca di strategie </a:t>
            </a:r>
            <a:endParaRPr lang="it-IT" sz="1050" dirty="0" smtClean="0"/>
          </a:p>
          <a:p>
            <a:r>
              <a:rPr lang="it-IT" sz="1050" dirty="0"/>
              <a:t> </a:t>
            </a:r>
            <a:r>
              <a:rPr lang="it-IT" sz="1050" dirty="0" smtClean="0"/>
              <a:t>     atte </a:t>
            </a:r>
            <a:r>
              <a:rPr lang="it-IT" sz="1050" dirty="0"/>
              <a:t>a favorire la scoperta scientifica; </a:t>
            </a:r>
            <a:endParaRPr lang="it-IT" sz="1050" dirty="0"/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analizzare le strutture logiche coinvolte ed i modelli utilizzati nella ricerca scientifica; </a:t>
            </a:r>
            <a:endParaRPr lang="it-IT" sz="1050" dirty="0"/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individuare le caratteristiche e l’apporto dei vari linguaggi (storico-naturali, simbolici, </a:t>
            </a:r>
            <a:r>
              <a:rPr lang="it-IT" sz="1050" dirty="0" smtClean="0"/>
              <a:t>matematici</a:t>
            </a:r>
            <a:r>
              <a:rPr lang="it-IT" sz="1050" dirty="0"/>
              <a:t>, logici, formali, artificiali); </a:t>
            </a:r>
            <a:endParaRPr lang="it-IT" sz="1050" dirty="0"/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comprendere il ruolo della tecnologia come mediazione fra scienza e vita quotidiana; </a:t>
            </a:r>
            <a:endParaRPr lang="it-IT" sz="1050" dirty="0"/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saper utilizzare gli strumenti informatici in relazione all’analisi dei dati e alla modellizzazione </a:t>
            </a:r>
            <a:r>
              <a:rPr lang="it-IT" sz="1050" dirty="0" smtClean="0"/>
              <a:t>di </a:t>
            </a:r>
            <a:r>
              <a:rPr lang="it-IT" sz="1050" dirty="0"/>
              <a:t>specifici problemi scientifici </a:t>
            </a:r>
            <a:r>
              <a:rPr lang="it-IT" sz="1050" dirty="0" smtClean="0"/>
              <a:t>e</a:t>
            </a:r>
          </a:p>
          <a:p>
            <a:r>
              <a:rPr lang="it-IT" sz="1050" dirty="0"/>
              <a:t> </a:t>
            </a:r>
            <a:r>
              <a:rPr lang="it-IT" sz="1050" dirty="0" smtClean="0"/>
              <a:t>     individuare </a:t>
            </a:r>
            <a:r>
              <a:rPr lang="it-IT" sz="1050" dirty="0"/>
              <a:t>la funzione dell’informatica nello sviluppo </a:t>
            </a:r>
            <a:r>
              <a:rPr lang="it-IT" sz="1050" dirty="0" smtClean="0"/>
              <a:t>scientifico</a:t>
            </a:r>
            <a:r>
              <a:rPr lang="it-IT" sz="1050" dirty="0"/>
              <a:t>; </a:t>
            </a:r>
            <a:endParaRPr lang="it-IT" sz="1050" dirty="0"/>
          </a:p>
          <a:p>
            <a:endParaRPr lang="it-IT" sz="1050" dirty="0" smtClean="0"/>
          </a:p>
          <a:p>
            <a:r>
              <a:rPr lang="it-IT" sz="1050" dirty="0" smtClean="0"/>
              <a:t> </a:t>
            </a:r>
            <a:r>
              <a:rPr lang="it-IT" sz="1050" dirty="0"/>
              <a:t> saper applicare i metodi delle scienze in diversi ambiti. </a:t>
            </a:r>
            <a:endParaRPr lang="it-IT" sz="1050" dirty="0"/>
          </a:p>
          <a:p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708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87824" y="342086"/>
            <a:ext cx="3168352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latin typeface="BookAntiqua" charset="0"/>
              </a:rPr>
              <a:t>Liceo delle Scienze Umane</a:t>
            </a:r>
            <a:endParaRPr lang="it-IT" altLang="it-IT" sz="140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134174"/>
            <a:ext cx="8208912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/>
              <a:t>“</a:t>
            </a:r>
            <a:r>
              <a:rPr lang="it-IT" sz="1050" b="1" dirty="0"/>
              <a:t>Il percorso del liceo delle scienze umane è indirizzato allo </a:t>
            </a:r>
            <a:endParaRPr lang="it-IT" sz="1050" b="1" dirty="0" smtClean="0"/>
          </a:p>
          <a:p>
            <a:pPr algn="ctr"/>
            <a:r>
              <a:rPr lang="it-IT" sz="1050" b="1" i="1" dirty="0" smtClean="0">
                <a:solidFill>
                  <a:srgbClr val="FF0000"/>
                </a:solidFill>
              </a:rPr>
              <a:t>STUDIO DELLE TEORIE ESPLICATIVE DEI FENOMENI COLLEGATI ALLA COSTRUZIONE DELL’IDENTITÀ PERSONALE E DELLE RELAZIONI UMANE E SOCIALI</a:t>
            </a:r>
            <a:r>
              <a:rPr lang="it-IT" sz="1050" b="1" dirty="0" smtClean="0"/>
              <a:t>. </a:t>
            </a:r>
          </a:p>
          <a:p>
            <a:pPr algn="ctr"/>
            <a:r>
              <a:rPr lang="it-IT" sz="1050" b="1" dirty="0" smtClean="0"/>
              <a:t>Guida </a:t>
            </a:r>
            <a:r>
              <a:rPr lang="it-IT" sz="1050" b="1" dirty="0"/>
              <a:t>lo studente ad approfondire e a sviluppare le conoscenze e le abilità e a maturare le competenze necessarie per cogliere la </a:t>
            </a:r>
            <a:r>
              <a:rPr lang="it-IT" sz="1050" b="1" dirty="0" smtClean="0"/>
              <a:t>complessità </a:t>
            </a:r>
            <a:r>
              <a:rPr lang="it-IT" sz="1050" b="1" dirty="0"/>
              <a:t>e la </a:t>
            </a:r>
            <a:r>
              <a:rPr lang="it-IT" sz="1050" b="1" dirty="0" smtClean="0"/>
              <a:t>specificità </a:t>
            </a:r>
            <a:r>
              <a:rPr lang="it-IT" sz="1050" b="1" dirty="0"/>
              <a:t>dei processi formativi. Assicura la padronanza dei linguaggi, delle metodologie e delle tecniche di indagine nel campo delle scienze umane” (art. 9 comma 1). </a:t>
            </a:r>
            <a:endParaRPr lang="it-IT" sz="1050" b="1" dirty="0"/>
          </a:p>
          <a:p>
            <a:endParaRPr lang="it-IT" sz="1050" dirty="0" smtClean="0"/>
          </a:p>
          <a:p>
            <a:endParaRPr lang="it-IT" sz="1050" dirty="0"/>
          </a:p>
          <a:p>
            <a:r>
              <a:rPr lang="it-IT" sz="1050" b="1" dirty="0" smtClean="0"/>
              <a:t>Gli </a:t>
            </a:r>
            <a:r>
              <a:rPr lang="it-IT" sz="1050" b="1" dirty="0"/>
              <a:t>studenti, a conclusione del percorso di studio, oltre a raggiungere i risultati di apprendimento comuni, dovranno: </a:t>
            </a:r>
            <a:endParaRPr lang="it-IT" sz="1050" b="1" dirty="0"/>
          </a:p>
          <a:p>
            <a:pPr lvl="1"/>
            <a:endParaRPr lang="it-IT" sz="1050" dirty="0" smtClean="0"/>
          </a:p>
          <a:p>
            <a:pPr lvl="1"/>
            <a:r>
              <a:rPr lang="it-IT" sz="1050" dirty="0" smtClean="0"/>
              <a:t> </a:t>
            </a:r>
            <a:r>
              <a:rPr lang="it-IT" sz="1050" dirty="0"/>
              <a:t> aver acquisito le conoscenze dei principali campi d’indagine delle scienze umane mediante gli apporti specifici e </a:t>
            </a:r>
            <a:endParaRPr lang="it-IT" sz="1050" dirty="0" smtClean="0"/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 interdisciplinari </a:t>
            </a:r>
            <a:r>
              <a:rPr lang="it-IT" sz="1050" dirty="0"/>
              <a:t>della cultura pedagogica, psicologica e socio- antropologica; </a:t>
            </a:r>
            <a:endParaRPr lang="it-IT" sz="1050" dirty="0"/>
          </a:p>
          <a:p>
            <a:pPr lvl="1"/>
            <a:endParaRPr lang="it-IT" sz="1050" dirty="0" smtClean="0"/>
          </a:p>
          <a:p>
            <a:pPr lvl="1"/>
            <a:r>
              <a:rPr lang="it-IT" sz="1050" dirty="0" smtClean="0"/>
              <a:t> </a:t>
            </a:r>
            <a:r>
              <a:rPr lang="it-IT" sz="1050" dirty="0"/>
              <a:t> aver raggiunto, attraverso la lettura e lo studio diretto di opere e di autori significativi del passato e contemporanei, la </a:t>
            </a:r>
            <a:endParaRPr lang="it-IT" sz="1050" dirty="0" smtClean="0"/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 conoscenza </a:t>
            </a:r>
            <a:r>
              <a:rPr lang="it-IT" sz="1050" dirty="0"/>
              <a:t>delle principali tipologie educative, relazionali e sociali proprie della cultura occidentale e il ruolo da esse </a:t>
            </a:r>
            <a:endParaRPr lang="it-IT" sz="1050" dirty="0" smtClean="0"/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 svolto </a:t>
            </a:r>
            <a:r>
              <a:rPr lang="it-IT" sz="1050" dirty="0"/>
              <a:t>nella costruzione della </a:t>
            </a:r>
            <a:r>
              <a:rPr lang="it-IT" sz="1050" dirty="0" smtClean="0"/>
              <a:t>civiltà </a:t>
            </a:r>
            <a:r>
              <a:rPr lang="it-IT" sz="1050" dirty="0"/>
              <a:t>europea; </a:t>
            </a:r>
            <a:endParaRPr lang="it-IT" sz="1050" dirty="0"/>
          </a:p>
          <a:p>
            <a:pPr lvl="1"/>
            <a:endParaRPr lang="it-IT" sz="1050" dirty="0" smtClean="0"/>
          </a:p>
          <a:p>
            <a:pPr lvl="1"/>
            <a:r>
              <a:rPr lang="it-IT" sz="1050" dirty="0" smtClean="0"/>
              <a:t> </a:t>
            </a:r>
            <a:r>
              <a:rPr lang="it-IT" sz="1050" dirty="0"/>
              <a:t> saper identificare i modelli teorici e politici di convivenza, le loro ragioni storiche, filosofiche e sociali, e i rapporti che </a:t>
            </a:r>
            <a:endParaRPr lang="it-IT" sz="1050" dirty="0" smtClean="0"/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 ne </a:t>
            </a:r>
            <a:r>
              <a:rPr lang="it-IT" sz="1050" dirty="0"/>
              <a:t>scaturiscono sul piano etico-civile e pedagogico- educativo; </a:t>
            </a:r>
            <a:endParaRPr lang="it-IT" sz="1050" dirty="0"/>
          </a:p>
          <a:p>
            <a:endParaRPr lang="it-IT" sz="1050" dirty="0" smtClean="0"/>
          </a:p>
          <a:p>
            <a:pPr lvl="1"/>
            <a:r>
              <a:rPr lang="it-IT" sz="1050" dirty="0" smtClean="0"/>
              <a:t> </a:t>
            </a:r>
            <a:r>
              <a:rPr lang="it-IT" sz="1050" dirty="0"/>
              <a:t> saper confrontare teorie e strumenti necessari per comprendere la </a:t>
            </a:r>
            <a:r>
              <a:rPr lang="it-IT" sz="1050" dirty="0" smtClean="0"/>
              <a:t>varietà </a:t>
            </a:r>
            <a:r>
              <a:rPr lang="it-IT" sz="1050" dirty="0"/>
              <a:t>della </a:t>
            </a:r>
            <a:r>
              <a:rPr lang="it-IT" sz="1050" dirty="0" smtClean="0"/>
              <a:t>realtà </a:t>
            </a:r>
            <a:r>
              <a:rPr lang="it-IT" sz="1050" dirty="0"/>
              <a:t>sociale, con particolare attenzione </a:t>
            </a:r>
            <a:endParaRPr lang="it-IT" sz="1050" dirty="0" smtClean="0"/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 ai </a:t>
            </a:r>
            <a:r>
              <a:rPr lang="it-IT" sz="1050" dirty="0"/>
              <a:t>fenomeni educativi e ai processi formativi, ai luoghi e alle pratiche dell’educazione formale e non formale, ai servizi </a:t>
            </a:r>
            <a:endParaRPr lang="it-IT" sz="1050" dirty="0" smtClean="0"/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 alla </a:t>
            </a:r>
            <a:r>
              <a:rPr lang="it-IT" sz="1050" dirty="0"/>
              <a:t>persona, al mondo del lavoro, ai fenomeni interculturali; </a:t>
            </a:r>
            <a:endParaRPr lang="it-IT" sz="1050" dirty="0"/>
          </a:p>
          <a:p>
            <a:pPr lvl="1"/>
            <a:endParaRPr lang="it-IT" sz="1050" dirty="0" smtClean="0"/>
          </a:p>
          <a:p>
            <a:pPr lvl="1"/>
            <a:r>
              <a:rPr lang="it-IT" sz="1050" dirty="0" smtClean="0"/>
              <a:t> </a:t>
            </a:r>
            <a:r>
              <a:rPr lang="it-IT" sz="1050" dirty="0"/>
              <a:t> possedere gli strumenti necessari per utilizzare, in maniera consapevole e critica, le principali metodologie relazionali </a:t>
            </a:r>
            <a:endParaRPr lang="it-IT" sz="1050" dirty="0" smtClean="0"/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 e </a:t>
            </a:r>
            <a:r>
              <a:rPr lang="it-IT" sz="1050" dirty="0"/>
              <a:t>comunicative, comprese quelle relative alla media </a:t>
            </a:r>
            <a:r>
              <a:rPr lang="it-IT" sz="1050" dirty="0" err="1"/>
              <a:t>education</a:t>
            </a:r>
            <a:r>
              <a:rPr lang="it-IT" sz="1050" dirty="0"/>
              <a:t>. </a:t>
            </a:r>
            <a:endParaRPr lang="it-IT" sz="1050" dirty="0"/>
          </a:p>
          <a:p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5757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00034" y="749931"/>
            <a:ext cx="8215370" cy="52629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400">
                <a:latin typeface="Calibri" charset="0"/>
              </a:rPr>
              <a:t>Il </a:t>
            </a:r>
            <a:r>
              <a:rPr lang="it-IT" altLang="it-IT" sz="2400" b="1" i="1">
                <a:solidFill>
                  <a:srgbClr val="FF0000"/>
                </a:solidFill>
                <a:latin typeface="Calibri" charset="0"/>
              </a:rPr>
              <a:t>profilo educativo, culturale e professionale </a:t>
            </a:r>
          </a:p>
          <a:p>
            <a:pPr algn="ctr" eaLnBrk="1" hangingPunct="1"/>
            <a:r>
              <a:rPr lang="it-IT" altLang="it-IT" sz="2400">
                <a:latin typeface="Calibri" charset="0"/>
              </a:rPr>
              <a:t>dello studente liceale </a:t>
            </a:r>
          </a:p>
          <a:p>
            <a:pPr eaLnBrk="1" hangingPunct="1"/>
            <a:r>
              <a:rPr lang="it-IT" altLang="it-IT" sz="2400">
                <a:latin typeface="Calibri" charset="0"/>
              </a:rPr>
              <a:t>  </a:t>
            </a:r>
          </a:p>
          <a:p>
            <a:pPr eaLnBrk="1" hangingPunct="1"/>
            <a:r>
              <a:rPr lang="it-IT" altLang="it-IT" sz="2400">
                <a:latin typeface="Calibri" charset="0"/>
              </a:rPr>
              <a:t>“I percorsi liceali forniscono allo studente gli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</a:rPr>
              <a:t>strumenti culturali   e metodologici </a:t>
            </a:r>
            <a:r>
              <a:rPr lang="it-IT" altLang="it-IT" sz="2400">
                <a:latin typeface="Calibri" charset="0"/>
              </a:rPr>
              <a:t>per una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</a:rPr>
              <a:t>comprensione</a:t>
            </a:r>
            <a:r>
              <a:rPr lang="it-IT" altLang="it-IT" sz="2400">
                <a:latin typeface="Calibri" charset="0"/>
              </a:rPr>
              <a:t> approfondita della realtà, affinché egli si ponga, con atteggiamento razionale, creativo, progettuale e critico, di fronte alle situazioni, ai fenomeni e ai problemi, ed acquisisca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</a:rPr>
              <a:t>conoscenze</a:t>
            </a:r>
            <a:r>
              <a:rPr lang="it-IT" altLang="it-IT" sz="2400">
                <a:latin typeface="Calibri" charset="0"/>
              </a:rPr>
              <a:t>,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</a:rPr>
              <a:t>abilità</a:t>
            </a:r>
            <a:r>
              <a:rPr lang="it-IT" altLang="it-IT" sz="2400">
                <a:latin typeface="Calibri" charset="0"/>
              </a:rPr>
              <a:t> e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</a:rPr>
              <a:t>competenze</a:t>
            </a:r>
            <a:r>
              <a:rPr lang="it-IT" altLang="it-IT" sz="2400">
                <a:latin typeface="Calibri" charset="0"/>
              </a:rPr>
              <a:t> sia adeguate al </a:t>
            </a:r>
            <a:r>
              <a:rPr lang="it-IT" altLang="it-IT" sz="2400">
                <a:solidFill>
                  <a:srgbClr val="006600"/>
                </a:solidFill>
                <a:latin typeface="Calibri" charset="0"/>
              </a:rPr>
              <a:t>proseguimento degli studi </a:t>
            </a:r>
            <a:r>
              <a:rPr lang="it-IT" altLang="it-IT" sz="2400">
                <a:latin typeface="Calibri" charset="0"/>
              </a:rPr>
              <a:t>di ordine superiore, </a:t>
            </a:r>
            <a:r>
              <a:rPr lang="it-IT" altLang="it-IT" sz="2400">
                <a:solidFill>
                  <a:srgbClr val="006600"/>
                </a:solidFill>
                <a:latin typeface="Calibri" charset="0"/>
              </a:rPr>
              <a:t>all’inserimento nella vita sociale e nel mondo del lavoro, sia coerenti con le capacità e le scelte personali</a:t>
            </a:r>
            <a:r>
              <a:rPr lang="it-IT" altLang="it-IT" sz="2400">
                <a:latin typeface="Calibri" charset="0"/>
              </a:rPr>
              <a:t>”. </a:t>
            </a:r>
          </a:p>
          <a:p>
            <a:pPr eaLnBrk="1" hangingPunct="1"/>
            <a:endParaRPr lang="it-IT" altLang="it-IT" sz="2400">
              <a:latin typeface="Calibri" charset="0"/>
            </a:endParaRPr>
          </a:p>
          <a:p>
            <a:pPr algn="ctr" eaLnBrk="1" hangingPunct="1"/>
            <a:r>
              <a:rPr lang="it-IT" altLang="it-IT">
                <a:latin typeface="Calibri" charset="0"/>
              </a:rPr>
              <a:t>(art. 2 comma 2 del regolamento recante “Revisione dell’assetto</a:t>
            </a:r>
          </a:p>
          <a:p>
            <a:pPr algn="ctr" eaLnBrk="1" hangingPunct="1"/>
            <a:r>
              <a:rPr lang="it-IT" altLang="it-IT">
                <a:latin typeface="Calibri" charset="0"/>
              </a:rPr>
              <a:t>ordinamentale, organizzativo e didattico dei licei…”).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87824" y="188640"/>
            <a:ext cx="3168352" cy="307777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400" b="1">
                <a:latin typeface="BookAntiqua" charset="0"/>
              </a:rPr>
              <a:t>Liceo delle Scienze Umane</a:t>
            </a:r>
            <a:endParaRPr lang="it-IT" altLang="it-IT" sz="140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620688"/>
            <a:ext cx="8064896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Opzione economico-sociale </a:t>
            </a:r>
            <a:endParaRPr lang="it-IT" sz="1100" b="1" dirty="0" smtClean="0">
              <a:solidFill>
                <a:srgbClr val="FF0000"/>
              </a:solidFill>
            </a:endParaRPr>
          </a:p>
          <a:p>
            <a:endParaRPr lang="it-IT" sz="1050" b="1" dirty="0"/>
          </a:p>
          <a:p>
            <a:endParaRPr lang="it-IT" sz="1050" dirty="0"/>
          </a:p>
          <a:p>
            <a:pPr algn="ctr"/>
            <a:r>
              <a:rPr lang="it-IT" sz="1050" b="1" dirty="0"/>
              <a:t>“Nell’ambito della programmazione regionale dell’offerta formativa, </a:t>
            </a:r>
            <a:r>
              <a:rPr lang="it-IT" sz="1050" b="1" dirty="0" smtClean="0"/>
              <a:t>può </a:t>
            </a:r>
            <a:r>
              <a:rPr lang="it-IT" sz="1050" b="1" dirty="0"/>
              <a:t>essere attivata l’opzione economico-sociale che fornisce allo studente </a:t>
            </a:r>
            <a:endParaRPr lang="it-IT" sz="1050" b="1" dirty="0" smtClean="0"/>
          </a:p>
          <a:p>
            <a:pPr algn="ctr"/>
            <a:r>
              <a:rPr lang="it-IT" sz="1050" b="1" i="1" dirty="0" smtClean="0">
                <a:solidFill>
                  <a:srgbClr val="FF0000"/>
                </a:solidFill>
              </a:rPr>
              <a:t>COMPETENZE PARTICOLARMENTE AVANZATE NEGLI STUDI AFFERENTI ALLE SCIENZE GIURIDICHE, </a:t>
            </a:r>
          </a:p>
          <a:p>
            <a:pPr algn="ctr"/>
            <a:r>
              <a:rPr lang="it-IT" sz="1050" b="1" i="1" dirty="0" smtClean="0">
                <a:solidFill>
                  <a:srgbClr val="FF0000"/>
                </a:solidFill>
              </a:rPr>
              <a:t>ECONOMICHE E SOCIALI</a:t>
            </a:r>
          </a:p>
          <a:p>
            <a:pPr algn="ctr"/>
            <a:r>
              <a:rPr lang="it-IT" sz="1050" b="1" i="1" dirty="0" smtClean="0"/>
              <a:t>(</a:t>
            </a:r>
            <a:r>
              <a:rPr lang="it-IT" sz="1050" b="1" dirty="0" smtClean="0"/>
              <a:t>art</a:t>
            </a:r>
            <a:r>
              <a:rPr lang="it-IT" sz="1050" b="1" dirty="0"/>
              <a:t>. 9 comma 2) </a:t>
            </a:r>
            <a:endParaRPr lang="it-IT" sz="1050" b="1" dirty="0"/>
          </a:p>
          <a:p>
            <a:endParaRPr lang="it-IT" sz="1050" dirty="0" smtClean="0"/>
          </a:p>
          <a:p>
            <a:endParaRPr lang="it-IT" sz="1050" dirty="0"/>
          </a:p>
          <a:p>
            <a:r>
              <a:rPr lang="it-IT" sz="1050" b="1" i="1" dirty="0" smtClean="0"/>
              <a:t>Gli </a:t>
            </a:r>
            <a:r>
              <a:rPr lang="it-IT" sz="1050" b="1" i="1" dirty="0"/>
              <a:t>studenti, a conclusione del percorso di studio, oltre a raggiungere i risultati di apprendimento comuni, dovranno: </a:t>
            </a:r>
            <a:endParaRPr lang="it-IT" sz="1050" b="1" i="1" dirty="0"/>
          </a:p>
          <a:p>
            <a:pPr lvl="1"/>
            <a:endParaRPr lang="it-IT" sz="1050" dirty="0" smtClean="0"/>
          </a:p>
          <a:p>
            <a:pPr lvl="1"/>
            <a:r>
              <a:rPr lang="it-IT" sz="1050" dirty="0" smtClean="0"/>
              <a:t> </a:t>
            </a:r>
            <a:r>
              <a:rPr lang="it-IT" sz="1050" dirty="0"/>
              <a:t> conoscere i significati, i metodi e le categorie interpretative messe a disposizione delle scienze economiche, </a:t>
            </a:r>
            <a:endParaRPr lang="it-IT" sz="1050" dirty="0" smtClean="0"/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 giuridiche </a:t>
            </a:r>
            <a:r>
              <a:rPr lang="it-IT" sz="1050" dirty="0"/>
              <a:t>e sociologiche; </a:t>
            </a:r>
            <a:endParaRPr lang="it-IT" sz="1050" dirty="0"/>
          </a:p>
          <a:p>
            <a:pPr lvl="1"/>
            <a:endParaRPr lang="it-IT" sz="1050" dirty="0" smtClean="0"/>
          </a:p>
          <a:p>
            <a:pPr lvl="1"/>
            <a:r>
              <a:rPr lang="it-IT" sz="1050" dirty="0" smtClean="0"/>
              <a:t> </a:t>
            </a:r>
            <a:r>
              <a:rPr lang="it-IT" sz="1050" dirty="0"/>
              <a:t> comprendere i caratteri dell’economia come scienza delle scelte responsabili sulle risorse di cui l’uomo dispone </a:t>
            </a:r>
            <a:endParaRPr lang="it-IT" sz="1050" dirty="0" smtClean="0"/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 (</a:t>
            </a:r>
            <a:r>
              <a:rPr lang="it-IT" sz="1050" dirty="0"/>
              <a:t>fisiche, temporali, territoriali, finanziarie) e del diritto come scienza delle regole di natura giuridica che disciplinano </a:t>
            </a:r>
            <a:r>
              <a:rPr lang="it-IT" sz="1050" dirty="0" smtClean="0"/>
              <a:t>l</a:t>
            </a:r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  a </a:t>
            </a:r>
            <a:r>
              <a:rPr lang="it-IT" sz="1050" dirty="0"/>
              <a:t>convivenza sociale; </a:t>
            </a:r>
            <a:endParaRPr lang="it-IT" sz="1050" dirty="0"/>
          </a:p>
          <a:p>
            <a:pPr lvl="1"/>
            <a:endParaRPr lang="it-IT" sz="1050" dirty="0" smtClean="0"/>
          </a:p>
          <a:p>
            <a:pPr lvl="1"/>
            <a:r>
              <a:rPr lang="it-IT" sz="1050" dirty="0" smtClean="0"/>
              <a:t> </a:t>
            </a:r>
            <a:r>
              <a:rPr lang="it-IT" sz="1050" dirty="0"/>
              <a:t> individuare le categorie antropologiche e sociali utili per la comprensione e classificazione dei fenomeni culturali; </a:t>
            </a:r>
            <a:endParaRPr lang="it-IT" sz="1050" dirty="0"/>
          </a:p>
          <a:p>
            <a:pPr lvl="1"/>
            <a:endParaRPr lang="it-IT" sz="1050" dirty="0" smtClean="0"/>
          </a:p>
          <a:p>
            <a:pPr lvl="1"/>
            <a:r>
              <a:rPr lang="it-IT" sz="1050" dirty="0" smtClean="0"/>
              <a:t> </a:t>
            </a:r>
            <a:r>
              <a:rPr lang="it-IT" sz="1050" dirty="0"/>
              <a:t> sviluppare la capacità di misurare, con l’ausilio di adeguati strumenti matematici, statistici e informatici, i fenomeni </a:t>
            </a:r>
            <a:endParaRPr lang="it-IT" sz="1050" dirty="0" smtClean="0"/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 economici </a:t>
            </a:r>
            <a:r>
              <a:rPr lang="it-IT" sz="1050" dirty="0"/>
              <a:t>e sociali indispensabili alla verifica empirica dei </a:t>
            </a:r>
            <a:r>
              <a:rPr lang="it-IT" sz="1050" dirty="0" err="1"/>
              <a:t>princìpi</a:t>
            </a:r>
            <a:r>
              <a:rPr lang="it-IT" sz="1050" dirty="0"/>
              <a:t> teorici; </a:t>
            </a:r>
            <a:endParaRPr lang="it-IT" sz="1050" dirty="0"/>
          </a:p>
          <a:p>
            <a:pPr lvl="1"/>
            <a:endParaRPr lang="it-IT" sz="1050" dirty="0" smtClean="0"/>
          </a:p>
          <a:p>
            <a:pPr lvl="1"/>
            <a:r>
              <a:rPr lang="it-IT" sz="1050" dirty="0" smtClean="0"/>
              <a:t> </a:t>
            </a:r>
            <a:r>
              <a:rPr lang="it-IT" sz="1050" dirty="0"/>
              <a:t> utilizzare le prospettive filosofiche, storico-geografiche e scientifiche nello studio delle interdipendenze tra i fenomeni </a:t>
            </a:r>
            <a:endParaRPr lang="it-IT" sz="1050" dirty="0" smtClean="0"/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 internazionali</a:t>
            </a:r>
            <a:r>
              <a:rPr lang="it-IT" sz="1050" dirty="0"/>
              <a:t>, nazionali, locali e personali; </a:t>
            </a:r>
            <a:endParaRPr lang="it-IT" sz="1050" dirty="0"/>
          </a:p>
          <a:p>
            <a:pPr lvl="1"/>
            <a:endParaRPr lang="it-IT" sz="1050" dirty="0" smtClean="0"/>
          </a:p>
          <a:p>
            <a:pPr lvl="1"/>
            <a:r>
              <a:rPr lang="it-IT" sz="1050" dirty="0" smtClean="0"/>
              <a:t> </a:t>
            </a:r>
            <a:r>
              <a:rPr lang="it-IT" sz="1050" dirty="0"/>
              <a:t> saper identificare il legame esistente fra i fenomeni culturali, economici e sociali e le istituzioni politiche sia in relazione </a:t>
            </a:r>
            <a:endParaRPr lang="it-IT" sz="1050" dirty="0" smtClean="0"/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 alla </a:t>
            </a:r>
            <a:r>
              <a:rPr lang="it-IT" sz="1050" dirty="0"/>
              <a:t>dimensione nazionale ed europea sia a quella globale; </a:t>
            </a:r>
            <a:endParaRPr lang="it-IT" sz="1050" dirty="0"/>
          </a:p>
          <a:p>
            <a:pPr lvl="1"/>
            <a:endParaRPr lang="it-IT" sz="1050" dirty="0" smtClean="0"/>
          </a:p>
          <a:p>
            <a:pPr lvl="1"/>
            <a:r>
              <a:rPr lang="it-IT" sz="1050" dirty="0" smtClean="0"/>
              <a:t> </a:t>
            </a:r>
            <a:r>
              <a:rPr lang="it-IT" sz="1050" dirty="0"/>
              <a:t> avere acquisito in una seconda lingua moderna strutture, </a:t>
            </a:r>
            <a:r>
              <a:rPr lang="it-IT" sz="1050" dirty="0" smtClean="0"/>
              <a:t>modalità </a:t>
            </a:r>
            <a:r>
              <a:rPr lang="it-IT" sz="1050" dirty="0"/>
              <a:t>e competenze comunicative corrispondenti almeno </a:t>
            </a:r>
            <a:endParaRPr lang="it-IT" sz="1050" dirty="0" smtClean="0"/>
          </a:p>
          <a:p>
            <a:pPr lvl="1"/>
            <a:r>
              <a:rPr lang="it-IT" sz="1050" dirty="0"/>
              <a:t> </a:t>
            </a:r>
            <a:r>
              <a:rPr lang="it-IT" sz="1050" dirty="0" smtClean="0"/>
              <a:t>     al </a:t>
            </a:r>
            <a:r>
              <a:rPr lang="it-IT" sz="1050" dirty="0"/>
              <a:t>Livello B1 del Quadro Comune Europeo di Riferimento. </a:t>
            </a:r>
            <a:r>
              <a:rPr lang="it-IT" sz="1050" dirty="0" smtClean="0"/>
              <a:t> </a:t>
            </a:r>
            <a:endParaRPr lang="it-IT" sz="1050" dirty="0"/>
          </a:p>
          <a:p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52378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57158" y="285728"/>
            <a:ext cx="8501122" cy="62478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000" b="1" i="1">
                <a:solidFill>
                  <a:srgbClr val="FF0000"/>
                </a:solidFill>
                <a:latin typeface="Calibri" charset="0"/>
              </a:rPr>
              <a:t>Per raggiungere questi risultati occorre il concorso e la piena valorizzazione di tutti gli aspetti del lavoro scolastico:</a:t>
            </a:r>
          </a:p>
          <a:p>
            <a:pPr eaLnBrk="1" hangingPunct="1"/>
            <a:r>
              <a:rPr lang="it-IT" altLang="it-IT" sz="2000">
                <a:latin typeface="Calibri" charset="0"/>
              </a:rPr>
              <a:t>  </a:t>
            </a:r>
          </a:p>
          <a:p>
            <a:pPr eaLnBrk="1" hangingPunct="1"/>
            <a:endParaRPr lang="it-IT" altLang="it-IT" sz="2000">
              <a:latin typeface="Calibri" charset="0"/>
            </a:endParaRPr>
          </a:p>
          <a:p>
            <a:pPr eaLnBrk="1" hangingPunct="1"/>
            <a:r>
              <a:rPr lang="it-IT" altLang="it-IT" sz="2000">
                <a:latin typeface="Calibri" charset="0"/>
              </a:rPr>
              <a:t>• lo </a:t>
            </a:r>
            <a:r>
              <a:rPr lang="it-IT" altLang="it-IT" sz="2000">
                <a:solidFill>
                  <a:srgbClr val="FF0000"/>
                </a:solidFill>
                <a:latin typeface="Calibri" charset="0"/>
              </a:rPr>
              <a:t>studio  delle discipline </a:t>
            </a:r>
            <a:r>
              <a:rPr lang="it-IT" altLang="it-IT" sz="2000">
                <a:latin typeface="Calibri" charset="0"/>
              </a:rPr>
              <a:t>in una prospettiva  sistematica, storica e critica; </a:t>
            </a:r>
          </a:p>
          <a:p>
            <a:pPr eaLnBrk="1" hangingPunct="1"/>
            <a:r>
              <a:rPr lang="it-IT" altLang="it-IT" sz="2000">
                <a:latin typeface="Calibri" charset="0"/>
              </a:rPr>
              <a:t> </a:t>
            </a:r>
          </a:p>
          <a:p>
            <a:pPr eaLnBrk="1" hangingPunct="1"/>
            <a:r>
              <a:rPr lang="it-IT" altLang="it-IT" sz="2000">
                <a:latin typeface="Calibri" charset="0"/>
              </a:rPr>
              <a:t>• la </a:t>
            </a:r>
            <a:r>
              <a:rPr lang="it-IT" altLang="it-IT" sz="2000">
                <a:solidFill>
                  <a:srgbClr val="FF0000"/>
                </a:solidFill>
                <a:latin typeface="Calibri" charset="0"/>
              </a:rPr>
              <a:t>pratica dei metodi di indagine </a:t>
            </a:r>
            <a:r>
              <a:rPr lang="it-IT" altLang="it-IT" sz="2000">
                <a:latin typeface="Calibri" charset="0"/>
              </a:rPr>
              <a:t>propri dei diversi ambiti disciplinari;</a:t>
            </a:r>
          </a:p>
          <a:p>
            <a:pPr eaLnBrk="1" hangingPunct="1"/>
            <a:endParaRPr lang="it-IT" altLang="it-IT" sz="2000">
              <a:latin typeface="Calibri" charset="0"/>
            </a:endParaRPr>
          </a:p>
          <a:p>
            <a:pPr eaLnBrk="1" hangingPunct="1"/>
            <a:r>
              <a:rPr lang="it-IT" altLang="it-IT" sz="2000">
                <a:latin typeface="Calibri" charset="0"/>
              </a:rPr>
              <a:t>• l’esercizio di </a:t>
            </a:r>
            <a:r>
              <a:rPr lang="it-IT" altLang="it-IT" sz="2000">
                <a:solidFill>
                  <a:srgbClr val="FF0000"/>
                </a:solidFill>
                <a:latin typeface="Calibri" charset="0"/>
              </a:rPr>
              <a:t>lettura, analisi, traduzione </a:t>
            </a:r>
            <a:r>
              <a:rPr lang="it-IT" altLang="it-IT" sz="2000">
                <a:latin typeface="Calibri" charset="0"/>
              </a:rPr>
              <a:t>di testi letterari, filosofici, storici, </a:t>
            </a:r>
          </a:p>
          <a:p>
            <a:pPr eaLnBrk="1" hangingPunct="1"/>
            <a:r>
              <a:rPr lang="it-IT" altLang="it-IT" sz="2000">
                <a:latin typeface="Calibri" charset="0"/>
              </a:rPr>
              <a:t>   scientifici, saggistici e di </a:t>
            </a:r>
            <a:r>
              <a:rPr lang="it-IT" altLang="it-IT" sz="2000">
                <a:solidFill>
                  <a:srgbClr val="FF0000"/>
                </a:solidFill>
                <a:latin typeface="Calibri" charset="0"/>
              </a:rPr>
              <a:t>interpretazione</a:t>
            </a:r>
            <a:r>
              <a:rPr lang="it-IT" altLang="it-IT" sz="2000">
                <a:latin typeface="Calibri" charset="0"/>
              </a:rPr>
              <a:t> di opere d’arte;</a:t>
            </a:r>
          </a:p>
          <a:p>
            <a:pPr eaLnBrk="1" hangingPunct="1"/>
            <a:endParaRPr lang="it-IT" altLang="it-IT" sz="2000">
              <a:latin typeface="Calibri" charset="0"/>
            </a:endParaRPr>
          </a:p>
          <a:p>
            <a:pPr eaLnBrk="1" hangingPunct="1"/>
            <a:r>
              <a:rPr lang="it-IT" altLang="it-IT" sz="2000">
                <a:latin typeface="Calibri" charset="0"/>
              </a:rPr>
              <a:t>• l’uso costante  del </a:t>
            </a:r>
            <a:r>
              <a:rPr lang="it-IT" altLang="it-IT" sz="2000">
                <a:solidFill>
                  <a:srgbClr val="FF0000"/>
                </a:solidFill>
                <a:latin typeface="Calibri" charset="0"/>
              </a:rPr>
              <a:t>laboratorio</a:t>
            </a:r>
            <a:r>
              <a:rPr lang="it-IT" altLang="it-IT" sz="2000">
                <a:latin typeface="Calibri" charset="0"/>
              </a:rPr>
              <a:t> per l’insegnamento delle discipline scientifiche;   </a:t>
            </a:r>
          </a:p>
          <a:p>
            <a:pPr eaLnBrk="1" hangingPunct="1"/>
            <a:endParaRPr lang="it-IT" altLang="it-IT" sz="2000">
              <a:latin typeface="Calibri" charset="0"/>
            </a:endParaRPr>
          </a:p>
          <a:p>
            <a:pPr eaLnBrk="1" hangingPunct="1"/>
            <a:r>
              <a:rPr lang="it-IT" altLang="it-IT" sz="2000">
                <a:latin typeface="Calibri" charset="0"/>
              </a:rPr>
              <a:t>• la pratica dell’</a:t>
            </a:r>
            <a:r>
              <a:rPr lang="it-IT" altLang="it-IT" sz="2000">
                <a:solidFill>
                  <a:srgbClr val="FF0000"/>
                </a:solidFill>
                <a:latin typeface="Calibri" charset="0"/>
              </a:rPr>
              <a:t>argomentazione </a:t>
            </a:r>
            <a:r>
              <a:rPr lang="it-IT" altLang="it-IT" sz="2000">
                <a:latin typeface="Calibri" charset="0"/>
              </a:rPr>
              <a:t>e del </a:t>
            </a:r>
            <a:r>
              <a:rPr lang="it-IT" altLang="it-IT" sz="2000">
                <a:solidFill>
                  <a:srgbClr val="FF0000"/>
                </a:solidFill>
                <a:latin typeface="Calibri" charset="0"/>
              </a:rPr>
              <a:t>confronto</a:t>
            </a:r>
            <a:r>
              <a:rPr lang="it-IT" altLang="it-IT" sz="2000">
                <a:latin typeface="Calibri" charset="0"/>
              </a:rPr>
              <a:t>;</a:t>
            </a:r>
          </a:p>
          <a:p>
            <a:pPr eaLnBrk="1" hangingPunct="1"/>
            <a:endParaRPr lang="it-IT" altLang="it-IT" sz="2000">
              <a:latin typeface="Calibri" charset="0"/>
            </a:endParaRPr>
          </a:p>
          <a:p>
            <a:pPr eaLnBrk="1" hangingPunct="1"/>
            <a:r>
              <a:rPr lang="it-IT" altLang="it-IT" sz="2000">
                <a:latin typeface="Calibri" charset="0"/>
              </a:rPr>
              <a:t>• la cura di una </a:t>
            </a:r>
            <a:r>
              <a:rPr lang="it-IT" altLang="it-IT" sz="2000">
                <a:solidFill>
                  <a:srgbClr val="FF0000"/>
                </a:solidFill>
                <a:latin typeface="Calibri" charset="0"/>
              </a:rPr>
              <a:t>modalità espositiva  </a:t>
            </a:r>
            <a:r>
              <a:rPr lang="it-IT" altLang="it-IT" sz="2000">
                <a:latin typeface="Calibri" charset="0"/>
              </a:rPr>
              <a:t>scritta ed orale </a:t>
            </a:r>
            <a:r>
              <a:rPr lang="it-IT" altLang="it-IT" sz="2000">
                <a:solidFill>
                  <a:srgbClr val="0070C0"/>
                </a:solidFill>
                <a:latin typeface="Calibri" charset="0"/>
              </a:rPr>
              <a:t>corretta</a:t>
            </a:r>
            <a:r>
              <a:rPr lang="it-IT" altLang="it-IT" sz="2000">
                <a:latin typeface="Calibri" charset="0"/>
              </a:rPr>
              <a:t>, </a:t>
            </a:r>
            <a:r>
              <a:rPr lang="it-IT" altLang="it-IT" sz="2000">
                <a:solidFill>
                  <a:srgbClr val="0070C0"/>
                </a:solidFill>
                <a:latin typeface="Calibri" charset="0"/>
              </a:rPr>
              <a:t>pertinente</a:t>
            </a:r>
            <a:r>
              <a:rPr lang="it-IT" altLang="it-IT" sz="2000">
                <a:latin typeface="Calibri" charset="0"/>
              </a:rPr>
              <a:t>, </a:t>
            </a:r>
            <a:r>
              <a:rPr lang="it-IT" altLang="it-IT" sz="2000">
                <a:solidFill>
                  <a:srgbClr val="0070C0"/>
                </a:solidFill>
                <a:latin typeface="Calibri" charset="0"/>
              </a:rPr>
              <a:t>efficace</a:t>
            </a:r>
          </a:p>
          <a:p>
            <a:pPr eaLnBrk="1" hangingPunct="1"/>
            <a:r>
              <a:rPr lang="it-IT" altLang="it-IT" sz="2000">
                <a:latin typeface="Calibri" charset="0"/>
              </a:rPr>
              <a:t>   e </a:t>
            </a:r>
            <a:r>
              <a:rPr lang="it-IT" altLang="it-IT" sz="2000">
                <a:solidFill>
                  <a:srgbClr val="0070C0"/>
                </a:solidFill>
                <a:latin typeface="Calibri" charset="0"/>
              </a:rPr>
              <a:t>personale</a:t>
            </a:r>
            <a:r>
              <a:rPr lang="it-IT" altLang="it-IT" sz="2000">
                <a:latin typeface="Calibri" charset="0"/>
              </a:rPr>
              <a:t>;</a:t>
            </a:r>
          </a:p>
          <a:p>
            <a:pPr eaLnBrk="1" hangingPunct="1"/>
            <a:endParaRPr lang="it-IT" altLang="it-IT" sz="2000">
              <a:latin typeface="Calibri" charset="0"/>
            </a:endParaRPr>
          </a:p>
          <a:p>
            <a:pPr eaLnBrk="1" hangingPunct="1"/>
            <a:r>
              <a:rPr lang="it-IT" altLang="it-IT" sz="2000">
                <a:latin typeface="Calibri" charset="0"/>
              </a:rPr>
              <a:t>• l‘uso degli </a:t>
            </a:r>
            <a:r>
              <a:rPr lang="it-IT" altLang="it-IT" sz="2000">
                <a:solidFill>
                  <a:srgbClr val="FF0000"/>
                </a:solidFill>
                <a:latin typeface="Calibri" charset="0"/>
              </a:rPr>
              <a:t>strumenti multimediali</a:t>
            </a:r>
            <a:r>
              <a:rPr lang="it-IT" altLang="it-IT" sz="2000">
                <a:latin typeface="Calibri" charset="0"/>
              </a:rPr>
              <a:t> a supporto dello </a:t>
            </a:r>
            <a:r>
              <a:rPr lang="it-IT" altLang="it-IT" sz="2000">
                <a:solidFill>
                  <a:srgbClr val="0070C0"/>
                </a:solidFill>
                <a:latin typeface="Calibri" charset="0"/>
              </a:rPr>
              <a:t>studio</a:t>
            </a:r>
            <a:r>
              <a:rPr lang="it-IT" altLang="it-IT" sz="2000">
                <a:latin typeface="Calibri" charset="0"/>
              </a:rPr>
              <a:t> e della </a:t>
            </a:r>
            <a:r>
              <a:rPr lang="it-IT" altLang="it-IT" sz="2000">
                <a:solidFill>
                  <a:srgbClr val="0070C0"/>
                </a:solidFill>
                <a:latin typeface="Calibri" charset="0"/>
              </a:rPr>
              <a:t>ricerca</a:t>
            </a:r>
            <a:r>
              <a:rPr lang="it-IT" altLang="it-IT" sz="2000">
                <a:latin typeface="Calibri" charset="0"/>
              </a:rPr>
              <a:t>.  </a:t>
            </a:r>
          </a:p>
          <a:p>
            <a:pPr eaLnBrk="1" hangingPunct="1"/>
            <a:r>
              <a:rPr lang="it-IT" altLang="it-IT" sz="2000"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5720" y="594913"/>
            <a:ext cx="8572560" cy="56938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800">
                <a:latin typeface="Calibri" charset="0"/>
              </a:rPr>
              <a:t>Si tratta di un </a:t>
            </a:r>
            <a:r>
              <a:rPr lang="it-IT" altLang="it-IT" sz="2800">
                <a:solidFill>
                  <a:srgbClr val="FF0000"/>
                </a:solidFill>
                <a:latin typeface="Calibri" charset="0"/>
              </a:rPr>
              <a:t>elenco orientativo</a:t>
            </a:r>
            <a:endParaRPr lang="it-IT" altLang="it-IT" sz="2800">
              <a:latin typeface="Calibri" charset="0"/>
            </a:endParaRPr>
          </a:p>
          <a:p>
            <a:pPr eaLnBrk="1" hangingPunct="1"/>
            <a:r>
              <a:rPr lang="it-IT" altLang="it-IT" sz="2800">
                <a:latin typeface="Calibri" charset="0"/>
              </a:rPr>
              <a:t>volto a fissare alcuni punti fondamentali e imprescindibili che solo la </a:t>
            </a:r>
            <a:r>
              <a:rPr lang="it-IT" altLang="it-IT" sz="2800">
                <a:solidFill>
                  <a:srgbClr val="FF0000"/>
                </a:solidFill>
                <a:latin typeface="Calibri" charset="0"/>
              </a:rPr>
              <a:t>pratica didattica</a:t>
            </a:r>
            <a:r>
              <a:rPr lang="it-IT" altLang="it-IT" sz="2800">
                <a:latin typeface="Calibri" charset="0"/>
              </a:rPr>
              <a:t> è in grado di integrare e sviluppare.</a:t>
            </a:r>
          </a:p>
          <a:p>
            <a:pPr eaLnBrk="1" hangingPunct="1"/>
            <a:endParaRPr lang="it-IT" altLang="it-IT" sz="2800">
              <a:latin typeface="Calibri" charset="0"/>
            </a:endParaRPr>
          </a:p>
          <a:p>
            <a:pPr eaLnBrk="1" hangingPunct="1"/>
            <a:r>
              <a:rPr lang="it-IT" altLang="it-IT" sz="2800">
                <a:latin typeface="Calibri" charset="0"/>
              </a:rPr>
              <a:t>La </a:t>
            </a:r>
            <a:r>
              <a:rPr lang="it-IT" altLang="it-IT" sz="2800" b="1">
                <a:solidFill>
                  <a:srgbClr val="FF0000"/>
                </a:solidFill>
                <a:latin typeface="Calibri" charset="0"/>
              </a:rPr>
              <a:t>progettazione</a:t>
            </a:r>
            <a:r>
              <a:rPr lang="it-IT" altLang="it-IT" sz="2800">
                <a:latin typeface="Calibri" charset="0"/>
              </a:rPr>
              <a:t> delle istituzioni scolastiche, attraverso il </a:t>
            </a:r>
            <a:r>
              <a:rPr lang="it-IT" altLang="it-IT" sz="2800">
                <a:solidFill>
                  <a:srgbClr val="FF0000"/>
                </a:solidFill>
                <a:latin typeface="Calibri" charset="0"/>
              </a:rPr>
              <a:t>confronto tra le componenti della comunità educante, il territorio, le reti formali e informali</a:t>
            </a:r>
            <a:r>
              <a:rPr lang="it-IT" altLang="it-IT" sz="2800">
                <a:latin typeface="Calibri" charset="0"/>
              </a:rPr>
              <a:t> trova il suo naturale sbocco nel </a:t>
            </a:r>
            <a:r>
              <a:rPr lang="it-IT" altLang="it-IT" sz="2800" b="1" i="1">
                <a:solidFill>
                  <a:srgbClr val="006600"/>
                </a:solidFill>
                <a:latin typeface="Calibri" charset="0"/>
              </a:rPr>
              <a:t>Piano dell’Offerta Formativa;</a:t>
            </a:r>
          </a:p>
          <a:p>
            <a:pPr eaLnBrk="1" hangingPunct="1"/>
            <a:endParaRPr lang="it-IT" altLang="it-IT" sz="2800">
              <a:latin typeface="Calibri" charset="0"/>
            </a:endParaRPr>
          </a:p>
          <a:p>
            <a:pPr eaLnBrk="1" hangingPunct="1"/>
            <a:r>
              <a:rPr lang="it-IT" altLang="it-IT" sz="2800">
                <a:latin typeface="Calibri" charset="0"/>
              </a:rPr>
              <a:t> la </a:t>
            </a:r>
            <a:r>
              <a:rPr lang="it-IT" altLang="it-IT" sz="2800" b="1">
                <a:solidFill>
                  <a:srgbClr val="FF0000"/>
                </a:solidFill>
                <a:latin typeface="Calibri" charset="0"/>
              </a:rPr>
              <a:t>libertà dell’insegnante </a:t>
            </a:r>
            <a:r>
              <a:rPr lang="it-IT" altLang="it-IT" sz="2800">
                <a:latin typeface="Calibri" charset="0"/>
              </a:rPr>
              <a:t>e la sua capacità di adottare </a:t>
            </a:r>
            <a:r>
              <a:rPr lang="it-IT" altLang="it-IT" sz="2800">
                <a:solidFill>
                  <a:srgbClr val="FF0000"/>
                </a:solidFill>
                <a:latin typeface="Calibri" charset="0"/>
              </a:rPr>
              <a:t>metodologie adeguate alle classi e ai </a:t>
            </a:r>
            <a:r>
              <a:rPr lang="it-IT" altLang="it-IT" sz="2800" b="1">
                <a:solidFill>
                  <a:srgbClr val="006600"/>
                </a:solidFill>
                <a:latin typeface="Calibri" charset="0"/>
              </a:rPr>
              <a:t>singoli studenti </a:t>
            </a:r>
            <a:r>
              <a:rPr lang="it-IT" altLang="it-IT" sz="2800">
                <a:latin typeface="Calibri" charset="0"/>
              </a:rPr>
              <a:t>sono decisive ai fini del </a:t>
            </a:r>
            <a:r>
              <a:rPr lang="it-IT" altLang="it-IT" sz="2800" b="1">
                <a:solidFill>
                  <a:srgbClr val="FF0000"/>
                </a:solidFill>
                <a:latin typeface="Calibri" charset="0"/>
              </a:rPr>
              <a:t>successo formativo</a:t>
            </a:r>
            <a:r>
              <a:rPr lang="it-IT" altLang="it-IT" sz="2800">
                <a:latin typeface="Calibri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8596" y="1142984"/>
            <a:ext cx="8358246" cy="50167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3200">
                <a:latin typeface="Calibri" charset="0"/>
              </a:rPr>
              <a:t>Il sistema dei licei consente allo studente di raggiungere </a:t>
            </a:r>
            <a:r>
              <a:rPr lang="it-IT" altLang="it-IT" sz="3200">
                <a:solidFill>
                  <a:srgbClr val="FF0000"/>
                </a:solidFill>
                <a:latin typeface="Calibri" charset="0"/>
              </a:rPr>
              <a:t>risultati di apprendimento </a:t>
            </a:r>
            <a:r>
              <a:rPr lang="it-IT" altLang="it-IT" sz="3200">
                <a:latin typeface="Calibri" charset="0"/>
              </a:rPr>
              <a:t>in parte </a:t>
            </a:r>
            <a:r>
              <a:rPr lang="it-IT" altLang="it-IT" sz="3200">
                <a:solidFill>
                  <a:srgbClr val="FF0000"/>
                </a:solidFill>
                <a:latin typeface="Calibri" charset="0"/>
              </a:rPr>
              <a:t>comuni</a:t>
            </a:r>
            <a:r>
              <a:rPr lang="it-IT" altLang="it-IT" sz="3200">
                <a:latin typeface="Calibri" charset="0"/>
              </a:rPr>
              <a:t>, in parte </a:t>
            </a:r>
            <a:r>
              <a:rPr lang="it-IT" altLang="it-IT" sz="3200">
                <a:solidFill>
                  <a:srgbClr val="FF0000"/>
                </a:solidFill>
                <a:latin typeface="Calibri" charset="0"/>
              </a:rPr>
              <a:t>specifici</a:t>
            </a:r>
            <a:r>
              <a:rPr lang="it-IT" altLang="it-IT" sz="3200">
                <a:latin typeface="Calibri" charset="0"/>
              </a:rPr>
              <a:t> dei distinti percorsi. </a:t>
            </a:r>
          </a:p>
          <a:p>
            <a:pPr eaLnBrk="1" hangingPunct="1"/>
            <a:endParaRPr lang="it-IT" altLang="it-IT" sz="3200">
              <a:latin typeface="Calibri" charset="0"/>
            </a:endParaRPr>
          </a:p>
          <a:p>
            <a:pPr eaLnBrk="1" hangingPunct="1"/>
            <a:r>
              <a:rPr lang="it-IT" altLang="it-IT" sz="3200">
                <a:latin typeface="Calibri" charset="0"/>
              </a:rPr>
              <a:t>La cultura liceale consente di </a:t>
            </a:r>
            <a:r>
              <a:rPr lang="it-IT" altLang="it-IT" sz="3200">
                <a:solidFill>
                  <a:srgbClr val="FF0000"/>
                </a:solidFill>
                <a:latin typeface="Calibri" charset="0"/>
              </a:rPr>
              <a:t>approfondire </a:t>
            </a:r>
            <a:r>
              <a:rPr lang="it-IT" altLang="it-IT" sz="3200">
                <a:latin typeface="Calibri" charset="0"/>
              </a:rPr>
              <a:t>e </a:t>
            </a:r>
            <a:r>
              <a:rPr lang="it-IT" altLang="it-IT" sz="3200">
                <a:solidFill>
                  <a:srgbClr val="FF0000"/>
                </a:solidFill>
                <a:latin typeface="Calibri" charset="0"/>
              </a:rPr>
              <a:t>sviluppare</a:t>
            </a:r>
            <a:r>
              <a:rPr lang="it-IT" altLang="it-IT" sz="3200">
                <a:latin typeface="Calibri" charset="0"/>
              </a:rPr>
              <a:t> </a:t>
            </a:r>
            <a:r>
              <a:rPr lang="it-IT" altLang="it-IT" sz="3200" b="1" i="1">
                <a:solidFill>
                  <a:srgbClr val="0070C0"/>
                </a:solidFill>
                <a:latin typeface="Calibri" charset="0"/>
              </a:rPr>
              <a:t>conoscenze </a:t>
            </a:r>
            <a:r>
              <a:rPr lang="it-IT" altLang="it-IT" sz="3200">
                <a:latin typeface="Calibri" charset="0"/>
              </a:rPr>
              <a:t>e</a:t>
            </a:r>
            <a:r>
              <a:rPr lang="it-IT" altLang="it-IT" sz="3200" b="1" i="1">
                <a:solidFill>
                  <a:srgbClr val="0070C0"/>
                </a:solidFill>
                <a:latin typeface="Calibri" charset="0"/>
              </a:rPr>
              <a:t> abilità</a:t>
            </a:r>
            <a:r>
              <a:rPr lang="it-IT" altLang="it-IT" sz="3200">
                <a:latin typeface="Calibri" charset="0"/>
              </a:rPr>
              <a:t>, </a:t>
            </a:r>
            <a:r>
              <a:rPr lang="it-IT" altLang="it-IT" sz="3200">
                <a:solidFill>
                  <a:srgbClr val="FF0000"/>
                </a:solidFill>
                <a:latin typeface="Calibri" charset="0"/>
              </a:rPr>
              <a:t>maturare </a:t>
            </a:r>
            <a:r>
              <a:rPr lang="it-IT" altLang="it-IT" sz="3200" b="1" i="1">
                <a:solidFill>
                  <a:srgbClr val="0070C0"/>
                </a:solidFill>
                <a:latin typeface="Calibri" charset="0"/>
              </a:rPr>
              <a:t>competenze</a:t>
            </a:r>
            <a:r>
              <a:rPr lang="it-IT" altLang="it-IT" sz="3200">
                <a:latin typeface="Calibri" charset="0"/>
              </a:rPr>
              <a:t> e </a:t>
            </a:r>
            <a:r>
              <a:rPr lang="it-IT" altLang="it-IT" sz="3200" b="1" i="1">
                <a:solidFill>
                  <a:srgbClr val="FF0000"/>
                </a:solidFill>
                <a:latin typeface="Calibri" charset="0"/>
              </a:rPr>
              <a:t>acquisire strumenti </a:t>
            </a:r>
            <a:r>
              <a:rPr lang="it-IT" altLang="it-IT" sz="3200">
                <a:latin typeface="Calibri" charset="0"/>
              </a:rPr>
              <a:t>nelle aree metodologica; logico argomentativa; linguistica e comunicativa; storico-umanistica; scientifica, matematica e tecnologica.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13430" y="214290"/>
            <a:ext cx="828680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400" b="1" i="1">
                <a:solidFill>
                  <a:srgbClr val="FF0000"/>
                </a:solidFill>
                <a:latin typeface="Verdana" charset="0"/>
                <a:ea typeface="Times New Roman" charset="0"/>
                <a:cs typeface="Times New Roman" charset="0"/>
              </a:rPr>
              <a:t>Il Profilo indica, </a:t>
            </a:r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inoltre, </a:t>
            </a:r>
            <a:r>
              <a:rPr lang="it-IT" altLang="it-IT" sz="2400" b="1" i="1">
                <a:solidFill>
                  <a:srgbClr val="FF0000"/>
                </a:solidFill>
                <a:latin typeface="Verdana" charset="0"/>
                <a:ea typeface="Times New Roman" charset="0"/>
                <a:cs typeface="Times New Roman" charset="0"/>
              </a:rPr>
              <a:t> </a:t>
            </a:r>
          </a:p>
          <a:p>
            <a:pPr algn="ctr" eaLnBrk="1" hangingPunct="1"/>
            <a:endParaRPr lang="it-IT" altLang="it-IT" sz="1000" b="1" i="1">
              <a:solidFill>
                <a:srgbClr val="FF0000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algn="ctr" eaLnBrk="1" hangingPunct="1"/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i </a:t>
            </a:r>
            <a:r>
              <a:rPr lang="it-IT" altLang="it-IT" sz="2400" b="1" i="1">
                <a:solidFill>
                  <a:srgbClr val="FF0000"/>
                </a:solidFill>
                <a:latin typeface="Verdana" charset="0"/>
                <a:ea typeface="Times New Roman" charset="0"/>
                <a:cs typeface="Times New Roman" charset="0"/>
              </a:rPr>
              <a:t>risultati di apprendimento comuni </a:t>
            </a:r>
          </a:p>
          <a:p>
            <a:pPr algn="ctr" eaLnBrk="1" hangingPunct="1"/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all</a:t>
            </a:r>
            <a:r>
              <a:rPr lang="it-IT" altLang="it-IT" sz="2400">
                <a:latin typeface="Calibri" charset="0"/>
                <a:ea typeface="Times New Roman" charset="0"/>
                <a:cs typeface="Times New Roman" charset="0"/>
              </a:rPr>
              <a:t>’</a:t>
            </a:r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istruzione liceale </a:t>
            </a:r>
          </a:p>
          <a:p>
            <a:pPr eaLnBrk="1" hangingPunct="1"/>
            <a:endParaRPr lang="it-IT" altLang="it-IT" sz="600">
              <a:latin typeface="Verdana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divisi nelle cinque aree</a:t>
            </a:r>
          </a:p>
          <a:p>
            <a:pPr eaLnBrk="1" hangingPunct="1"/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(</a:t>
            </a:r>
            <a:r>
              <a:rPr lang="it-IT" altLang="it-IT" sz="2400">
                <a:solidFill>
                  <a:srgbClr val="FF0000"/>
                </a:solidFill>
                <a:latin typeface="Verdana" charset="0"/>
                <a:ea typeface="Times New Roman" charset="0"/>
                <a:cs typeface="Times New Roman" charset="0"/>
              </a:rPr>
              <a:t>metodologica </a:t>
            </a:r>
            <a:r>
              <a:rPr lang="it-IT" altLang="it-IT" sz="1600" b="1">
                <a:solidFill>
                  <a:srgbClr val="006600"/>
                </a:solidFill>
                <a:latin typeface="Verdana" charset="0"/>
                <a:ea typeface="Times New Roman" charset="0"/>
                <a:cs typeface="Times New Roman" charset="0"/>
              </a:rPr>
              <a:t>(acquisizione del metodo di studio); </a:t>
            </a:r>
            <a:r>
              <a:rPr lang="it-IT" altLang="it-IT" sz="2400">
                <a:solidFill>
                  <a:srgbClr val="0070C0"/>
                </a:solidFill>
                <a:latin typeface="Verdana" charset="0"/>
                <a:ea typeface="Times New Roman" charset="0"/>
                <a:cs typeface="Times New Roman" charset="0"/>
              </a:rPr>
              <a:t>logico-argomentativa</a:t>
            </a:r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; </a:t>
            </a:r>
            <a:r>
              <a:rPr lang="it-IT" altLang="it-IT" sz="2400">
                <a:solidFill>
                  <a:srgbClr val="00B050"/>
                </a:solidFill>
                <a:latin typeface="Verdana" charset="0"/>
                <a:ea typeface="Times New Roman" charset="0"/>
                <a:cs typeface="Times New Roman" charset="0"/>
              </a:rPr>
              <a:t>linguistica e comunicativa</a:t>
            </a:r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; </a:t>
            </a:r>
            <a:r>
              <a:rPr lang="it-IT" altLang="it-IT" sz="2400">
                <a:solidFill>
                  <a:srgbClr val="7030A0"/>
                </a:solidFill>
                <a:latin typeface="Verdana" charset="0"/>
                <a:ea typeface="Times New Roman" charset="0"/>
                <a:cs typeface="Times New Roman" charset="0"/>
              </a:rPr>
              <a:t>storico umanistica</a:t>
            </a:r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; </a:t>
            </a:r>
            <a:r>
              <a:rPr lang="it-IT" altLang="it-IT" sz="2400">
                <a:solidFill>
                  <a:srgbClr val="CC0000"/>
                </a:solidFill>
                <a:latin typeface="Verdana" charset="0"/>
                <a:ea typeface="Times New Roman" charset="0"/>
                <a:cs typeface="Times New Roman" charset="0"/>
              </a:rPr>
              <a:t>scientifica</a:t>
            </a:r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, </a:t>
            </a:r>
            <a:r>
              <a:rPr lang="it-IT" altLang="it-IT" sz="2400">
                <a:solidFill>
                  <a:srgbClr val="CC0000"/>
                </a:solidFill>
                <a:latin typeface="Verdana" charset="0"/>
                <a:ea typeface="Times New Roman" charset="0"/>
                <a:cs typeface="Times New Roman" charset="0"/>
              </a:rPr>
              <a:t>matematica e tecnologica</a:t>
            </a:r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) </a:t>
            </a:r>
          </a:p>
          <a:p>
            <a:pPr eaLnBrk="1" hangingPunct="1"/>
            <a:endParaRPr lang="it-IT" altLang="it-IT" sz="1400">
              <a:latin typeface="Verdana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e </a:t>
            </a:r>
            <a:r>
              <a:rPr lang="it-IT" altLang="it-IT" sz="2400" b="1" i="1">
                <a:solidFill>
                  <a:srgbClr val="FF0000"/>
                </a:solidFill>
                <a:latin typeface="Verdana" charset="0"/>
                <a:ea typeface="Times New Roman" charset="0"/>
                <a:cs typeface="Times New Roman" charset="0"/>
              </a:rPr>
              <a:t>descrive i risultati </a:t>
            </a:r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peculiari a ciascun percorso liceale. </a:t>
            </a:r>
          </a:p>
          <a:p>
            <a:pPr eaLnBrk="1" hangingPunct="1"/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Si tratta in parte di </a:t>
            </a:r>
            <a:r>
              <a:rPr lang="it-IT" altLang="it-IT" sz="2400">
                <a:solidFill>
                  <a:srgbClr val="FF0000"/>
                </a:solidFill>
                <a:latin typeface="Verdana" charset="0"/>
                <a:ea typeface="Times New Roman" charset="0"/>
                <a:cs typeface="Times New Roman" charset="0"/>
              </a:rPr>
              <a:t>risultati </a:t>
            </a:r>
            <a:r>
              <a:rPr lang="it-IT" altLang="it-IT" sz="2400" b="1">
                <a:solidFill>
                  <a:srgbClr val="FF0000"/>
                </a:solidFill>
                <a:latin typeface="Calibri" charset="0"/>
                <a:ea typeface="Times New Roman" charset="0"/>
                <a:cs typeface="Times New Roman" charset="0"/>
              </a:rPr>
              <a:t>“</a:t>
            </a:r>
            <a:r>
              <a:rPr lang="it-IT" altLang="it-IT" sz="2400" b="1" i="1">
                <a:solidFill>
                  <a:srgbClr val="FF0000"/>
                </a:solidFill>
                <a:latin typeface="Verdana" charset="0"/>
                <a:ea typeface="Times New Roman" charset="0"/>
                <a:cs typeface="Times New Roman" charset="0"/>
              </a:rPr>
              <a:t>trasversali</a:t>
            </a:r>
            <a:r>
              <a:rPr lang="it-IT" altLang="it-IT" sz="2400" b="1">
                <a:solidFill>
                  <a:srgbClr val="FF0000"/>
                </a:solidFill>
                <a:latin typeface="Calibri" charset="0"/>
                <a:ea typeface="Times New Roman" charset="0"/>
                <a:cs typeface="Times New Roman" charset="0"/>
              </a:rPr>
              <a:t>”</a:t>
            </a:r>
            <a:r>
              <a:rPr lang="it-IT" altLang="it-IT" sz="2400">
                <a:solidFill>
                  <a:srgbClr val="FF0000"/>
                </a:solidFill>
                <a:latin typeface="Verdana" charset="0"/>
                <a:ea typeface="Times New Roman" charset="0"/>
                <a:cs typeface="Times New Roman" charset="0"/>
              </a:rPr>
              <a:t>, </a:t>
            </a:r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cui concorrono le diverse discipline, che chiamano in causa la </a:t>
            </a:r>
            <a:r>
              <a:rPr lang="it-IT" altLang="it-IT" sz="2400" b="1" i="1">
                <a:solidFill>
                  <a:srgbClr val="FF0000"/>
                </a:solidFill>
                <a:latin typeface="Verdana" charset="0"/>
                <a:ea typeface="Times New Roman" charset="0"/>
                <a:cs typeface="Times New Roman" charset="0"/>
              </a:rPr>
              <a:t>capacit</a:t>
            </a:r>
            <a:r>
              <a:rPr lang="it-IT" altLang="it-IT" sz="2400" b="1" i="1">
                <a:solidFill>
                  <a:srgbClr val="FF0000"/>
                </a:solidFill>
                <a:latin typeface="Calibri" charset="0"/>
                <a:ea typeface="Times New Roman" charset="0"/>
                <a:cs typeface="Times New Roman" charset="0"/>
              </a:rPr>
              <a:t>à</a:t>
            </a:r>
            <a:r>
              <a:rPr lang="it-IT" altLang="it-IT" sz="2400" b="1" i="1">
                <a:solidFill>
                  <a:srgbClr val="FF0000"/>
                </a:solidFill>
                <a:latin typeface="Verdana" charset="0"/>
                <a:ea typeface="Times New Roman" charset="0"/>
                <a:cs typeface="Times New Roman" charset="0"/>
              </a:rPr>
              <a:t> progettuale del corpo docente </a:t>
            </a:r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e costituiscono l</a:t>
            </a:r>
            <a:r>
              <a:rPr lang="it-IT" altLang="it-IT" sz="2400">
                <a:latin typeface="Calibri" charset="0"/>
                <a:ea typeface="Times New Roman" charset="0"/>
                <a:cs typeface="Times New Roman" charset="0"/>
              </a:rPr>
              <a:t>’</a:t>
            </a:r>
            <a:r>
              <a:rPr lang="it-IT" altLang="it-IT" sz="2400">
                <a:latin typeface="Verdana" charset="0"/>
                <a:ea typeface="Times New Roman" charset="0"/>
                <a:cs typeface="Times New Roman" charset="0"/>
              </a:rPr>
              <a:t>ideale intelaiatura dei singoli </a:t>
            </a:r>
          </a:p>
          <a:p>
            <a:pPr algn="ctr" eaLnBrk="1" hangingPunct="1"/>
            <a:r>
              <a:rPr lang="it-IT" altLang="it-IT" sz="2400" b="1" i="1">
                <a:solidFill>
                  <a:srgbClr val="FF0000"/>
                </a:solidFill>
                <a:latin typeface="Verdana" charset="0"/>
                <a:ea typeface="Times New Roman" charset="0"/>
                <a:cs typeface="Times New Roman" charset="0"/>
              </a:rPr>
              <a:t>Piani dell</a:t>
            </a:r>
            <a:r>
              <a:rPr lang="it-IT" altLang="it-IT" sz="2400" b="1" i="1">
                <a:solidFill>
                  <a:srgbClr val="FF0000"/>
                </a:solidFill>
                <a:latin typeface="Calibri" charset="0"/>
                <a:ea typeface="Times New Roman" charset="0"/>
                <a:cs typeface="Times New Roman" charset="0"/>
              </a:rPr>
              <a:t>’</a:t>
            </a:r>
            <a:r>
              <a:rPr lang="it-IT" altLang="it-IT" sz="2400" b="1" i="1">
                <a:solidFill>
                  <a:srgbClr val="FF0000"/>
                </a:solidFill>
                <a:latin typeface="Verdana" charset="0"/>
                <a:ea typeface="Times New Roman" charset="0"/>
                <a:cs typeface="Times New Roman" charset="0"/>
              </a:rPr>
              <a:t>Offerta Formativa</a:t>
            </a:r>
            <a:r>
              <a:rPr lang="it-IT" altLang="it-IT" b="1" i="1">
                <a:solidFill>
                  <a:srgbClr val="FF0000"/>
                </a:solidFill>
              </a:rPr>
              <a:t> </a:t>
            </a:r>
            <a:endParaRPr lang="it-IT" altLang="it-IT" sz="4800" b="1" i="1">
              <a:solidFill>
                <a:srgbClr val="FF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59632" y="205770"/>
            <a:ext cx="6624736" cy="630942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altLang="it-IT" sz="1400" b="1"/>
              <a:t>Risultati di apprendimento </a:t>
            </a:r>
            <a:r>
              <a:rPr lang="it-IT" altLang="it-IT" sz="1400" b="1">
                <a:solidFill>
                  <a:srgbClr val="FF0000"/>
                </a:solidFill>
              </a:rPr>
              <a:t>comuni a tutti i percorsi liceali </a:t>
            </a:r>
            <a:endParaRPr lang="it-IT" altLang="it-IT" sz="1400">
              <a:solidFill>
                <a:srgbClr val="FF0000"/>
              </a:solidFill>
            </a:endParaRPr>
          </a:p>
          <a:p>
            <a:endParaRPr lang="it-IT" altLang="it-IT" sz="700"/>
          </a:p>
          <a:p>
            <a:r>
              <a:rPr lang="it-IT" altLang="it-IT" sz="1400"/>
              <a:t>a conclusione dei percorsi di ogni liceo </a:t>
            </a:r>
            <a:r>
              <a:rPr lang="it-IT" altLang="it-IT" sz="1400" b="1" i="1">
                <a:solidFill>
                  <a:srgbClr val="FF0000"/>
                </a:solidFill>
              </a:rPr>
              <a:t>gli studenti dovranno: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221134"/>
            <a:ext cx="3960440" cy="5232202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600" b="1">
                <a:solidFill>
                  <a:srgbClr val="FF0000"/>
                </a:solidFill>
              </a:rPr>
              <a:t>AREA METODOLOGICA </a:t>
            </a:r>
          </a:p>
          <a:p>
            <a:pPr algn="ctr"/>
            <a:endParaRPr lang="it-IT" altLang="it-IT" sz="1600"/>
          </a:p>
          <a:p>
            <a:r>
              <a:rPr lang="it-IT" altLang="it-IT" sz="1600"/>
              <a:t>Aver acquisito un </a:t>
            </a:r>
            <a:r>
              <a:rPr lang="it-IT" altLang="it-IT" sz="1600" b="1" i="1">
                <a:solidFill>
                  <a:srgbClr val="FF0000"/>
                </a:solidFill>
              </a:rPr>
              <a:t>METODO DI STUDIO </a:t>
            </a:r>
            <a:r>
              <a:rPr lang="it-IT" altLang="it-IT" sz="1600">
                <a:solidFill>
                  <a:srgbClr val="006600"/>
                </a:solidFill>
              </a:rPr>
              <a:t>autonomo </a:t>
            </a:r>
            <a:r>
              <a:rPr lang="it-IT" altLang="it-IT" sz="1600"/>
              <a:t>e</a:t>
            </a:r>
            <a:r>
              <a:rPr lang="it-IT" altLang="it-IT" sz="1600">
                <a:solidFill>
                  <a:srgbClr val="006600"/>
                </a:solidFill>
              </a:rPr>
              <a:t> flessibile</a:t>
            </a:r>
            <a:r>
              <a:rPr lang="it-IT" altLang="it-IT" sz="1600"/>
              <a:t>, che consenta di condurre </a:t>
            </a:r>
            <a:r>
              <a:rPr lang="it-IT" altLang="it-IT" sz="1600">
                <a:solidFill>
                  <a:srgbClr val="FF0000"/>
                </a:solidFill>
              </a:rPr>
              <a:t>ricerche </a:t>
            </a:r>
            <a:r>
              <a:rPr lang="it-IT" altLang="it-IT" sz="1600"/>
              <a:t>e</a:t>
            </a:r>
            <a:r>
              <a:rPr lang="it-IT" altLang="it-IT" sz="1600">
                <a:solidFill>
                  <a:srgbClr val="FF0000"/>
                </a:solidFill>
              </a:rPr>
              <a:t> approfondimenti personali</a:t>
            </a:r>
            <a:r>
              <a:rPr lang="it-IT" altLang="it-IT" sz="1600"/>
              <a:t> e di </a:t>
            </a:r>
            <a:r>
              <a:rPr lang="it-IT" altLang="it-IT" sz="1600" b="1" i="1">
                <a:solidFill>
                  <a:srgbClr val="FF0000"/>
                </a:solidFill>
              </a:rPr>
              <a:t>continuare</a:t>
            </a:r>
            <a:r>
              <a:rPr lang="it-IT" altLang="it-IT" sz="1600" b="1" i="1">
                <a:solidFill>
                  <a:srgbClr val="002060"/>
                </a:solidFill>
              </a:rPr>
              <a:t> </a:t>
            </a:r>
            <a:r>
              <a:rPr lang="it-IT" altLang="it-IT" sz="1600"/>
              <a:t>in modo efficace </a:t>
            </a:r>
            <a:r>
              <a:rPr lang="it-IT" altLang="it-IT" sz="1600" b="1" i="1">
                <a:solidFill>
                  <a:srgbClr val="FF0000"/>
                </a:solidFill>
              </a:rPr>
              <a:t>i successivi studi superiori</a:t>
            </a:r>
            <a:r>
              <a:rPr lang="it-IT" altLang="it-IT" sz="1600"/>
              <a:t>, </a:t>
            </a:r>
            <a:r>
              <a:rPr lang="it-IT" altLang="it-IT" sz="1600" i="1"/>
              <a:t>naturale prosecuzione dei percorsi liceali, </a:t>
            </a:r>
            <a:r>
              <a:rPr lang="it-IT" altLang="it-IT" sz="1600"/>
              <a:t>e di </a:t>
            </a:r>
            <a:r>
              <a:rPr lang="it-IT" altLang="it-IT" sz="1600" b="1" i="1">
                <a:solidFill>
                  <a:srgbClr val="FF0000"/>
                </a:solidFill>
              </a:rPr>
              <a:t>potersi aggiornare</a:t>
            </a:r>
            <a:r>
              <a:rPr lang="it-IT" altLang="it-IT" sz="1600"/>
              <a:t> lungo l’intero arco della propria vita. </a:t>
            </a:r>
          </a:p>
          <a:p>
            <a:endParaRPr lang="it-IT" altLang="it-IT" sz="1600"/>
          </a:p>
          <a:p>
            <a:r>
              <a:rPr lang="it-IT" altLang="it-IT" sz="1600" b="1" i="1">
                <a:solidFill>
                  <a:srgbClr val="FF0000"/>
                </a:solidFill>
              </a:rPr>
              <a:t>ESSERE CONSAPEVOLI </a:t>
            </a:r>
            <a:r>
              <a:rPr lang="it-IT" altLang="it-IT" sz="1600"/>
              <a:t>della </a:t>
            </a:r>
            <a:r>
              <a:rPr lang="it-IT" altLang="it-IT" sz="1600">
                <a:solidFill>
                  <a:srgbClr val="006600"/>
                </a:solidFill>
              </a:rPr>
              <a:t>diversità dei metodi utilizzati</a:t>
            </a:r>
            <a:r>
              <a:rPr lang="it-IT" altLang="it-IT" sz="1600"/>
              <a:t> dai vari ambiti disciplinari ed </a:t>
            </a:r>
            <a:r>
              <a:rPr lang="it-IT" altLang="it-IT" sz="1600" b="1" i="1">
                <a:solidFill>
                  <a:srgbClr val="FF0000"/>
                </a:solidFill>
              </a:rPr>
              <a:t>essere in grado valutare </a:t>
            </a:r>
            <a:r>
              <a:rPr lang="it-IT" altLang="it-IT" sz="1600"/>
              <a:t>i </a:t>
            </a:r>
            <a:r>
              <a:rPr lang="it-IT" altLang="it-IT" sz="1600" b="1" i="1">
                <a:solidFill>
                  <a:srgbClr val="0070C0"/>
                </a:solidFill>
              </a:rPr>
              <a:t>criteri di affidabilità dei risultati in essi raggiunti. </a:t>
            </a:r>
          </a:p>
          <a:p>
            <a:endParaRPr lang="it-IT" altLang="it-IT" sz="1600"/>
          </a:p>
          <a:p>
            <a:r>
              <a:rPr lang="it-IT" altLang="it-IT" sz="1600"/>
              <a:t>Saper </a:t>
            </a:r>
            <a:r>
              <a:rPr lang="it-IT" altLang="it-IT" sz="1600" b="1" i="1">
                <a:solidFill>
                  <a:srgbClr val="FF0000"/>
                </a:solidFill>
              </a:rPr>
              <a:t>COMPIERE</a:t>
            </a:r>
            <a:r>
              <a:rPr lang="it-IT" altLang="it-IT" sz="1600"/>
              <a:t> le necessarie </a:t>
            </a:r>
            <a:r>
              <a:rPr lang="it-IT" altLang="it-IT" sz="1600" b="1" i="1">
                <a:solidFill>
                  <a:srgbClr val="FF0000"/>
                </a:solidFill>
              </a:rPr>
              <a:t>INTERCONNESSIONI</a:t>
            </a:r>
            <a:r>
              <a:rPr lang="it-IT" altLang="it-IT" sz="1600"/>
              <a:t> tra</a:t>
            </a:r>
            <a:r>
              <a:rPr lang="it-IT" altLang="it-IT" sz="1600" b="1" i="1">
                <a:solidFill>
                  <a:srgbClr val="006600"/>
                </a:solidFill>
              </a:rPr>
              <a:t> i metodi e i contenuti </a:t>
            </a:r>
            <a:r>
              <a:rPr lang="it-IT" altLang="it-IT" sz="1600"/>
              <a:t>delle singole discipline. </a:t>
            </a:r>
          </a:p>
          <a:p>
            <a:endParaRPr lang="it-IT" altLang="it-IT" sz="1400"/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1221134"/>
            <a:ext cx="3960440" cy="5232202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600" b="1">
                <a:solidFill>
                  <a:srgbClr val="FF0000"/>
                </a:solidFill>
              </a:rPr>
              <a:t>AREA LOGICO-ARGOMENTATIVA</a:t>
            </a:r>
          </a:p>
          <a:p>
            <a:pPr algn="ctr"/>
            <a:r>
              <a:rPr lang="it-IT" altLang="it-IT" sz="1600" b="1">
                <a:solidFill>
                  <a:srgbClr val="FF0000"/>
                </a:solidFill>
              </a:rPr>
              <a:t> </a:t>
            </a:r>
            <a:endParaRPr lang="it-IT" altLang="it-IT" sz="1600">
              <a:solidFill>
                <a:srgbClr val="FF0000"/>
              </a:solidFill>
            </a:endParaRPr>
          </a:p>
          <a:p>
            <a:r>
              <a:rPr lang="it-IT" altLang="it-IT" sz="1600"/>
              <a:t>Saper </a:t>
            </a:r>
            <a:r>
              <a:rPr lang="it-IT" altLang="it-IT" sz="1600" b="1" i="1">
                <a:solidFill>
                  <a:srgbClr val="FF0000"/>
                </a:solidFill>
              </a:rPr>
              <a:t>SOSTENERE</a:t>
            </a:r>
            <a:r>
              <a:rPr lang="it-IT" altLang="it-IT" sz="1600"/>
              <a:t> una propria </a:t>
            </a:r>
            <a:r>
              <a:rPr lang="it-IT" altLang="it-IT" sz="1600" b="1" i="1">
                <a:solidFill>
                  <a:srgbClr val="006600"/>
                </a:solidFill>
              </a:rPr>
              <a:t>tesi</a:t>
            </a:r>
            <a:r>
              <a:rPr lang="it-IT" altLang="it-IT" sz="1600"/>
              <a:t> e saper </a:t>
            </a:r>
            <a:r>
              <a:rPr lang="it-IT" altLang="it-IT" sz="1600" b="1" i="1">
                <a:solidFill>
                  <a:srgbClr val="FF0000"/>
                </a:solidFill>
              </a:rPr>
              <a:t>ASCOLTARE</a:t>
            </a:r>
            <a:r>
              <a:rPr lang="it-IT" altLang="it-IT" sz="1600"/>
              <a:t> e </a:t>
            </a:r>
            <a:r>
              <a:rPr lang="it-IT" altLang="it-IT" sz="1600" b="1" i="1">
                <a:solidFill>
                  <a:srgbClr val="FF0000"/>
                </a:solidFill>
              </a:rPr>
              <a:t>VALUTARE</a:t>
            </a:r>
            <a:r>
              <a:rPr lang="it-IT" altLang="it-IT" sz="1600"/>
              <a:t> criticamente le </a:t>
            </a:r>
            <a:r>
              <a:rPr lang="it-IT" altLang="it-IT" sz="1600" b="1" i="1">
                <a:solidFill>
                  <a:srgbClr val="00B050"/>
                </a:solidFill>
              </a:rPr>
              <a:t>argomentazioni altrui. </a:t>
            </a:r>
          </a:p>
          <a:p>
            <a:endParaRPr lang="it-IT" altLang="it-IT" sz="1600"/>
          </a:p>
          <a:p>
            <a:r>
              <a:rPr lang="it-IT" altLang="it-IT" sz="1600"/>
              <a:t>Acquisire l’abitudine a </a:t>
            </a:r>
            <a:r>
              <a:rPr lang="it-IT" altLang="it-IT" sz="1600" b="1" i="1">
                <a:solidFill>
                  <a:srgbClr val="FF0000"/>
                </a:solidFill>
              </a:rPr>
              <a:t>RAGIONARE</a:t>
            </a:r>
            <a:r>
              <a:rPr lang="it-IT" altLang="it-IT" sz="1600"/>
              <a:t> </a:t>
            </a:r>
          </a:p>
          <a:p>
            <a:r>
              <a:rPr lang="it-IT" altLang="it-IT" sz="1600"/>
              <a:t>con rigore logico; ad </a:t>
            </a:r>
            <a:r>
              <a:rPr lang="it-IT" altLang="it-IT" sz="1600" b="1" i="1">
                <a:solidFill>
                  <a:srgbClr val="FF0000"/>
                </a:solidFill>
              </a:rPr>
              <a:t>IDENTIFICARE</a:t>
            </a:r>
            <a:r>
              <a:rPr lang="it-IT" altLang="it-IT" sz="1600"/>
              <a:t>  </a:t>
            </a:r>
          </a:p>
          <a:p>
            <a:r>
              <a:rPr lang="it-IT" altLang="it-IT" sz="1600"/>
              <a:t>i problemi e a </a:t>
            </a:r>
            <a:r>
              <a:rPr lang="it-IT" altLang="it-IT" sz="1600" b="1" i="1">
                <a:solidFill>
                  <a:srgbClr val="FF0000"/>
                </a:solidFill>
              </a:rPr>
              <a:t>INDIVIDUARE</a:t>
            </a:r>
            <a:r>
              <a:rPr lang="it-IT" altLang="it-IT" sz="1600"/>
              <a:t> </a:t>
            </a:r>
          </a:p>
          <a:p>
            <a:r>
              <a:rPr lang="it-IT" altLang="it-IT" sz="1600"/>
              <a:t>possibili soluzioni. </a:t>
            </a:r>
          </a:p>
          <a:p>
            <a:endParaRPr lang="it-IT" altLang="it-IT" sz="1600"/>
          </a:p>
          <a:p>
            <a:r>
              <a:rPr lang="it-IT" altLang="it-IT" sz="1600"/>
              <a:t>Essere in grado di </a:t>
            </a:r>
            <a:r>
              <a:rPr lang="it-IT" altLang="it-IT" sz="1600" b="1" i="1">
                <a:solidFill>
                  <a:srgbClr val="FF0000"/>
                </a:solidFill>
              </a:rPr>
              <a:t>LEGGERE</a:t>
            </a:r>
            <a:r>
              <a:rPr lang="it-IT" altLang="it-IT" sz="1600"/>
              <a:t> e </a:t>
            </a:r>
            <a:r>
              <a:rPr lang="it-IT" altLang="it-IT" sz="1600" b="1" i="1">
                <a:solidFill>
                  <a:srgbClr val="FF0000"/>
                </a:solidFill>
              </a:rPr>
              <a:t>INTERPRETARE CRITICAMENTE </a:t>
            </a:r>
          </a:p>
          <a:p>
            <a:r>
              <a:rPr lang="it-IT" altLang="it-IT" sz="1600" b="1" i="1">
                <a:solidFill>
                  <a:srgbClr val="00B050"/>
                </a:solidFill>
              </a:rPr>
              <a:t>i contenuti</a:t>
            </a:r>
            <a:r>
              <a:rPr lang="it-IT" altLang="it-IT" sz="1600"/>
              <a:t> delle diverse forme di comunicazione. </a:t>
            </a:r>
          </a:p>
          <a:p>
            <a:endParaRPr lang="it-IT" altLang="it-IT" sz="1400"/>
          </a:p>
          <a:p>
            <a:endParaRPr lang="it-IT" altLang="it-IT" sz="1400"/>
          </a:p>
          <a:p>
            <a:endParaRPr lang="it-IT" altLang="it-IT" sz="1400"/>
          </a:p>
          <a:p>
            <a:endParaRPr lang="it-IT" altLang="it-IT" sz="1400"/>
          </a:p>
          <a:p>
            <a:endParaRPr lang="it-IT" altLang="it-IT" sz="1400"/>
          </a:p>
          <a:p>
            <a:endParaRPr lang="it-IT" altLang="it-IT" sz="800"/>
          </a:p>
          <a:p>
            <a:endParaRPr lang="it-IT" altLang="it-IT" sz="800"/>
          </a:p>
          <a:p>
            <a:endParaRPr lang="it-IT" altLang="it-IT"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1650" y="69850"/>
            <a:ext cx="3709988" cy="276225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1200"/>
              <a:t>a </a:t>
            </a:r>
            <a:r>
              <a:rPr lang="it-IT" sz="1200" dirty="0"/>
              <a:t>conclusione dei percorsi  </a:t>
            </a:r>
            <a:r>
              <a:rPr lang="it-IT" sz="1200" b="1" i="1" dirty="0">
                <a:solidFill>
                  <a:srgbClr val="FF0000"/>
                </a:solidFill>
              </a:rPr>
              <a:t>gli studenti dovranno: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1974" y="421496"/>
            <a:ext cx="8136904" cy="624786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600" b="1" i="1">
                <a:solidFill>
                  <a:srgbClr val="FF0000"/>
                </a:solidFill>
              </a:rPr>
              <a:t>AREA LINGUISTICA E COMUNICATIVA</a:t>
            </a:r>
          </a:p>
          <a:p>
            <a:pPr algn="ctr"/>
            <a:r>
              <a:rPr lang="it-IT" altLang="it-IT" sz="1600" b="1" i="1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it-IT" altLang="it-IT" sz="1600" b="1" i="1">
                <a:solidFill>
                  <a:srgbClr val="FF0000"/>
                </a:solidFill>
              </a:rPr>
              <a:t>PADRONEGGIARE</a:t>
            </a:r>
            <a:r>
              <a:rPr lang="it-IT" altLang="it-IT" sz="1600"/>
              <a:t> pienamente la </a:t>
            </a:r>
            <a:r>
              <a:rPr lang="it-IT" altLang="it-IT" sz="1600" b="1" i="1">
                <a:solidFill>
                  <a:srgbClr val="FF0000"/>
                </a:solidFill>
              </a:rPr>
              <a:t>LINGUA ITALIANA </a:t>
            </a:r>
            <a:r>
              <a:rPr lang="it-IT" altLang="it-IT" sz="1600"/>
              <a:t>e in particolare:</a:t>
            </a:r>
          </a:p>
          <a:p>
            <a:r>
              <a:rPr lang="it-IT" altLang="it-IT" sz="1600"/>
              <a:t/>
            </a:r>
            <a:br>
              <a:rPr lang="it-IT" altLang="it-IT" sz="1600"/>
            </a:br>
            <a:r>
              <a:rPr lang="it-IT" altLang="it-IT" sz="1600"/>
              <a:t>a) </a:t>
            </a:r>
            <a:r>
              <a:rPr lang="it-IT" altLang="it-IT" sz="1600" b="1" i="1">
                <a:solidFill>
                  <a:srgbClr val="FF0000"/>
                </a:solidFill>
              </a:rPr>
              <a:t>DOMINARE</a:t>
            </a:r>
            <a:r>
              <a:rPr lang="it-IT" altLang="it-IT" sz="1600" i="1"/>
              <a:t> la </a:t>
            </a:r>
            <a:r>
              <a:rPr lang="it-IT" altLang="it-IT" sz="1600" b="1" i="1">
                <a:solidFill>
                  <a:srgbClr val="FF0000"/>
                </a:solidFill>
              </a:rPr>
              <a:t>SCRITTURA</a:t>
            </a:r>
            <a:r>
              <a:rPr lang="it-IT" altLang="it-IT" sz="1600" i="1"/>
              <a:t> in tutti i suoi aspetti, da quelli elementari (ortografia e </a:t>
            </a:r>
          </a:p>
          <a:p>
            <a:r>
              <a:rPr lang="it-IT" altLang="it-IT" sz="1600" i="1"/>
              <a:t>    morfologia) a quelli più avanzati (sintassi complessa, precisione e ricchezza del</a:t>
            </a:r>
          </a:p>
          <a:p>
            <a:r>
              <a:rPr lang="it-IT" altLang="it-IT" sz="1600" i="1"/>
              <a:t>    lessico, anche letterario e specialistico), </a:t>
            </a:r>
            <a:r>
              <a:rPr lang="it-IT" altLang="it-IT" sz="1600" b="1" i="1">
                <a:solidFill>
                  <a:srgbClr val="006600"/>
                </a:solidFill>
              </a:rPr>
              <a:t>MODULANDO TALI COMPETENZE </a:t>
            </a:r>
          </a:p>
          <a:p>
            <a:r>
              <a:rPr lang="it-IT" altLang="it-IT" sz="1600" i="1"/>
              <a:t>    a seconda dei diversi contesti e scopi comunicativi;</a:t>
            </a:r>
            <a:endParaRPr lang="it-IT" altLang="it-IT" sz="800" i="1"/>
          </a:p>
          <a:p>
            <a:r>
              <a:rPr lang="it-IT" altLang="it-IT" sz="1600"/>
              <a:t> </a:t>
            </a:r>
          </a:p>
          <a:p>
            <a:r>
              <a:rPr lang="it-IT" altLang="it-IT" sz="1600"/>
              <a:t>b) </a:t>
            </a:r>
            <a:r>
              <a:rPr lang="it-IT" altLang="it-IT" sz="1600" i="1"/>
              <a:t>saper </a:t>
            </a:r>
            <a:r>
              <a:rPr lang="it-IT" altLang="it-IT" sz="1600" b="1" i="1">
                <a:solidFill>
                  <a:srgbClr val="FF0000"/>
                </a:solidFill>
              </a:rPr>
              <a:t>LEGGERE E COMPRENDERE </a:t>
            </a:r>
            <a:r>
              <a:rPr lang="it-IT" altLang="it-IT" sz="1600" i="1"/>
              <a:t>testi complessi di diversa natura, </a:t>
            </a:r>
            <a:r>
              <a:rPr lang="it-IT" altLang="it-IT" sz="1600" b="1" i="1">
                <a:solidFill>
                  <a:srgbClr val="00B050"/>
                </a:solidFill>
              </a:rPr>
              <a:t>COGLIENDO</a:t>
            </a:r>
          </a:p>
          <a:p>
            <a:r>
              <a:rPr lang="it-IT" altLang="it-IT" sz="1600" b="1" i="1">
                <a:solidFill>
                  <a:srgbClr val="00B050"/>
                </a:solidFill>
              </a:rPr>
              <a:t>    LE IMPLICAZIONI E LE SFUMATURE DI SIGNIFICATO</a:t>
            </a:r>
            <a:r>
              <a:rPr lang="it-IT" altLang="it-IT" sz="1600" i="1"/>
              <a:t> proprie di ciascuno di essi,</a:t>
            </a:r>
          </a:p>
          <a:p>
            <a:r>
              <a:rPr lang="it-IT" altLang="it-IT" sz="1600" i="1"/>
              <a:t>    </a:t>
            </a:r>
            <a:r>
              <a:rPr lang="it-IT" altLang="it-IT" sz="1600" b="1" i="1">
                <a:solidFill>
                  <a:srgbClr val="00B0F0"/>
                </a:solidFill>
              </a:rPr>
              <a:t>in rapporto con la tipologia e il relativo contesto storico e culturale</a:t>
            </a:r>
            <a:r>
              <a:rPr lang="it-IT" altLang="it-IT" sz="1600" i="1"/>
              <a:t>; </a:t>
            </a:r>
          </a:p>
          <a:p>
            <a:endParaRPr lang="it-IT" altLang="it-IT" sz="1600"/>
          </a:p>
          <a:p>
            <a:r>
              <a:rPr lang="it-IT" altLang="it-IT" sz="1600"/>
              <a:t>c) </a:t>
            </a:r>
            <a:r>
              <a:rPr lang="it-IT" altLang="it-IT" sz="1600" i="1"/>
              <a:t>curare l’</a:t>
            </a:r>
            <a:r>
              <a:rPr lang="it-IT" altLang="it-IT" sz="1600" b="1" i="1">
                <a:solidFill>
                  <a:srgbClr val="FF0000"/>
                </a:solidFill>
              </a:rPr>
              <a:t>ESPOSIZIONE ORALE</a:t>
            </a:r>
            <a:r>
              <a:rPr lang="it-IT" altLang="it-IT" sz="1600" i="1"/>
              <a:t> e saperla </a:t>
            </a:r>
            <a:r>
              <a:rPr lang="it-IT" altLang="it-IT" sz="1600" b="1" i="1">
                <a:solidFill>
                  <a:srgbClr val="00B0F0"/>
                </a:solidFill>
              </a:rPr>
              <a:t>adeguare ai diversi contesti</a:t>
            </a:r>
            <a:r>
              <a:rPr lang="it-IT" altLang="it-IT" sz="1600" i="1"/>
              <a:t>.</a:t>
            </a:r>
          </a:p>
          <a:p>
            <a:r>
              <a:rPr lang="it-IT" altLang="it-IT" sz="1600" i="1"/>
              <a:t> </a:t>
            </a:r>
          </a:p>
          <a:p>
            <a:endParaRPr lang="it-IT" altLang="it-IT" sz="1600"/>
          </a:p>
          <a:p>
            <a:pPr>
              <a:buFontTx/>
              <a:buChar char="-"/>
            </a:pPr>
            <a:r>
              <a:rPr lang="it-IT" altLang="it-IT" sz="1600" b="1"/>
              <a:t>Aver acquisito</a:t>
            </a:r>
            <a:r>
              <a:rPr lang="it-IT" altLang="it-IT" sz="1600"/>
              <a:t>, in una </a:t>
            </a:r>
            <a:r>
              <a:rPr lang="it-IT" altLang="it-IT" sz="1600" b="1" i="1">
                <a:solidFill>
                  <a:srgbClr val="FF0000"/>
                </a:solidFill>
              </a:rPr>
              <a:t>LINGUA STRANIERA MODERNA</a:t>
            </a:r>
            <a:r>
              <a:rPr lang="it-IT" altLang="it-IT" sz="1600"/>
              <a:t>, strutture, modalità e</a:t>
            </a:r>
          </a:p>
          <a:p>
            <a:r>
              <a:rPr lang="it-IT" altLang="it-IT" sz="1600"/>
              <a:t>     </a:t>
            </a:r>
            <a:r>
              <a:rPr lang="it-IT" altLang="it-IT" sz="1600" b="1" i="1">
                <a:solidFill>
                  <a:srgbClr val="00B050"/>
                </a:solidFill>
              </a:rPr>
              <a:t>COMPETENZE COMUNICATIVE </a:t>
            </a:r>
            <a:r>
              <a:rPr lang="it-IT" altLang="it-IT" sz="1600" b="1" i="1">
                <a:solidFill>
                  <a:srgbClr val="00B0F0"/>
                </a:solidFill>
              </a:rPr>
              <a:t>corrispondenti almeno al Livello B2 </a:t>
            </a:r>
          </a:p>
          <a:p>
            <a:r>
              <a:rPr lang="it-IT" altLang="it-IT" sz="1600" b="1" i="1">
                <a:solidFill>
                  <a:srgbClr val="00B0F0"/>
                </a:solidFill>
              </a:rPr>
              <a:t>     del Quadro Comune Europeo di Riferimento. </a:t>
            </a:r>
          </a:p>
          <a:p>
            <a:endParaRPr lang="it-IT" altLang="it-IT" sz="1600"/>
          </a:p>
          <a:p>
            <a:pPr>
              <a:buFontTx/>
              <a:buChar char="-"/>
            </a:pPr>
            <a:r>
              <a:rPr lang="it-IT" altLang="it-IT" sz="1600" b="1"/>
              <a:t>Saper riconoscere</a:t>
            </a:r>
            <a:r>
              <a:rPr lang="it-IT" altLang="it-IT" sz="1600"/>
              <a:t> </a:t>
            </a:r>
            <a:r>
              <a:rPr lang="it-IT" altLang="it-IT" sz="1600" b="1" i="1">
                <a:solidFill>
                  <a:srgbClr val="FF0000"/>
                </a:solidFill>
              </a:rPr>
              <a:t>i molteplici rapporti </a:t>
            </a:r>
            <a:r>
              <a:rPr lang="it-IT" altLang="it-IT" sz="1600" b="1" i="1"/>
              <a:t>e </a:t>
            </a:r>
            <a:r>
              <a:rPr lang="it-IT" altLang="it-IT" sz="1600" b="1" i="1">
                <a:solidFill>
                  <a:srgbClr val="FF0000"/>
                </a:solidFill>
              </a:rPr>
              <a:t>stabilire raffronti </a:t>
            </a:r>
            <a:r>
              <a:rPr lang="it-IT" altLang="it-IT" sz="1600" b="1" i="1">
                <a:solidFill>
                  <a:srgbClr val="00B050"/>
                </a:solidFill>
              </a:rPr>
              <a:t>tra la lingua italiana</a:t>
            </a:r>
          </a:p>
          <a:p>
            <a:r>
              <a:rPr lang="it-IT" altLang="it-IT" sz="1600" b="1" i="1">
                <a:solidFill>
                  <a:srgbClr val="00B050"/>
                </a:solidFill>
              </a:rPr>
              <a:t>     e altre lingue moderne e antiche. </a:t>
            </a:r>
          </a:p>
          <a:p>
            <a:endParaRPr lang="it-IT" altLang="it-IT" sz="1600"/>
          </a:p>
          <a:p>
            <a:pPr>
              <a:buFontTx/>
              <a:buChar char="-"/>
            </a:pPr>
            <a:r>
              <a:rPr lang="it-IT" altLang="it-IT" sz="1600" b="1"/>
              <a:t>Saper</a:t>
            </a:r>
            <a:r>
              <a:rPr lang="it-IT" altLang="it-IT" sz="1600"/>
              <a:t> </a:t>
            </a:r>
            <a:r>
              <a:rPr lang="it-IT" altLang="it-IT" sz="1600" b="1" i="1">
                <a:solidFill>
                  <a:srgbClr val="FF0000"/>
                </a:solidFill>
              </a:rPr>
              <a:t>UTILIZZARE LE TECNOLOGIE DELL’INFORMAZIONE E DELLA</a:t>
            </a:r>
          </a:p>
          <a:p>
            <a:r>
              <a:rPr lang="it-IT" altLang="it-IT" sz="1600" b="1" i="1">
                <a:solidFill>
                  <a:srgbClr val="FF0000"/>
                </a:solidFill>
              </a:rPr>
              <a:t>     COMUNICAZIONE </a:t>
            </a:r>
            <a:r>
              <a:rPr lang="it-IT" altLang="it-IT" sz="1600"/>
              <a:t>per </a:t>
            </a:r>
            <a:r>
              <a:rPr lang="it-IT" altLang="it-IT" sz="1600" b="1" i="1">
                <a:solidFill>
                  <a:srgbClr val="00B0F0"/>
                </a:solidFill>
              </a:rPr>
              <a:t>studiare, fare ricerca, comunicare</a:t>
            </a:r>
            <a:r>
              <a:rPr lang="it-IT" altLang="it-IT" sz="16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1650" y="69850"/>
            <a:ext cx="3709988" cy="276225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1200"/>
              <a:t>a </a:t>
            </a:r>
            <a:r>
              <a:rPr lang="it-IT" sz="1200" dirty="0"/>
              <a:t>conclusione dei percorsi  </a:t>
            </a:r>
            <a:r>
              <a:rPr lang="it-IT" sz="1200" b="1" i="1" dirty="0">
                <a:solidFill>
                  <a:srgbClr val="FF0000"/>
                </a:solidFill>
              </a:rPr>
              <a:t>gli studenti dovranno: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0588" y="564351"/>
            <a:ext cx="8318498" cy="581697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altLang="it-IT" sz="1200" b="1" i="1">
                <a:solidFill>
                  <a:srgbClr val="FF0000"/>
                </a:solidFill>
              </a:rPr>
              <a:t>AREA STORICO-UMANISTICA</a:t>
            </a:r>
          </a:p>
          <a:p>
            <a:r>
              <a:rPr lang="it-IT" altLang="it-IT" sz="1200" b="1" i="1">
                <a:solidFill>
                  <a:srgbClr val="FF0000"/>
                </a:solidFill>
              </a:rPr>
              <a:t> </a:t>
            </a:r>
          </a:p>
          <a:p>
            <a:r>
              <a:rPr lang="it-IT" altLang="it-IT" sz="1200" b="1" i="1">
                <a:solidFill>
                  <a:srgbClr val="FF0000"/>
                </a:solidFill>
              </a:rPr>
              <a:t>CONOSCERE</a:t>
            </a:r>
            <a:r>
              <a:rPr lang="it-IT" altLang="it-IT" sz="1200"/>
              <a:t> i </a:t>
            </a:r>
            <a:r>
              <a:rPr lang="it-IT" altLang="it-IT" sz="1200">
                <a:solidFill>
                  <a:srgbClr val="FF0000"/>
                </a:solidFill>
              </a:rPr>
              <a:t>presupposti culturali </a:t>
            </a:r>
            <a:r>
              <a:rPr lang="it-IT" altLang="it-IT" sz="1200"/>
              <a:t>e la </a:t>
            </a:r>
            <a:r>
              <a:rPr lang="it-IT" altLang="it-IT" sz="1200">
                <a:solidFill>
                  <a:srgbClr val="00B050"/>
                </a:solidFill>
              </a:rPr>
              <a:t>natura delle istituzioni politiche, giuridiche, sociali ed economiche</a:t>
            </a:r>
            <a:r>
              <a:rPr lang="it-IT" altLang="it-IT" sz="1200"/>
              <a:t>, con riferimento particolare all’Italia e all’Europa, e </a:t>
            </a:r>
            <a:r>
              <a:rPr lang="it-IT" altLang="it-IT" sz="1200" b="1" i="1">
                <a:solidFill>
                  <a:srgbClr val="FF0000"/>
                </a:solidFill>
              </a:rPr>
              <a:t>COMPRENDERE I DIRITTI E </a:t>
            </a:r>
          </a:p>
          <a:p>
            <a:r>
              <a:rPr lang="it-IT" altLang="it-IT" sz="1200" b="1" i="1">
                <a:solidFill>
                  <a:srgbClr val="FF0000"/>
                </a:solidFill>
              </a:rPr>
              <a:t>I DOVERI </a:t>
            </a:r>
            <a:r>
              <a:rPr lang="it-IT" altLang="it-IT" sz="1200"/>
              <a:t>che caratterizzano l’essere cittadini. </a:t>
            </a:r>
          </a:p>
          <a:p>
            <a:endParaRPr lang="it-IT" altLang="it-IT" sz="1200"/>
          </a:p>
          <a:p>
            <a:r>
              <a:rPr lang="it-IT" altLang="it-IT" sz="1200" b="1" i="1">
                <a:solidFill>
                  <a:srgbClr val="FF0000"/>
                </a:solidFill>
              </a:rPr>
              <a:t>CONOSCERE</a:t>
            </a:r>
            <a:r>
              <a:rPr lang="it-IT" altLang="it-IT" sz="1200"/>
              <a:t>, con riferimento agli avvenimenti, ai contesti geografici e ai personaggi più importanti, </a:t>
            </a:r>
            <a:r>
              <a:rPr lang="it-IT" altLang="it-IT" sz="1200" b="1" i="1">
                <a:solidFill>
                  <a:srgbClr val="FF0000"/>
                </a:solidFill>
              </a:rPr>
              <a:t>LA STORIA D’ITALIA </a:t>
            </a:r>
            <a:r>
              <a:rPr lang="it-IT" altLang="it-IT" sz="1200"/>
              <a:t>inserita nel contesto europeo e internazionale, dall’antichità sino ai giorni nostri. </a:t>
            </a:r>
          </a:p>
          <a:p>
            <a:endParaRPr lang="it-IT" altLang="it-IT" sz="1200"/>
          </a:p>
          <a:p>
            <a:r>
              <a:rPr lang="it-IT" altLang="it-IT" sz="1200" b="1" i="1">
                <a:solidFill>
                  <a:srgbClr val="FF0000"/>
                </a:solidFill>
              </a:rPr>
              <a:t>UTILIZZARE</a:t>
            </a:r>
            <a:r>
              <a:rPr lang="it-IT" altLang="it-IT" sz="1200"/>
              <a:t> </a:t>
            </a:r>
            <a:r>
              <a:rPr lang="it-IT" altLang="it-IT" sz="1200" b="1" i="1">
                <a:solidFill>
                  <a:srgbClr val="00B050"/>
                </a:solidFill>
              </a:rPr>
              <a:t>METODI</a:t>
            </a:r>
            <a:r>
              <a:rPr lang="it-IT" altLang="it-IT" sz="1200"/>
              <a:t> </a:t>
            </a:r>
            <a:r>
              <a:rPr lang="it-IT" altLang="it-IT" sz="1200" i="1"/>
              <a:t>(prospettiva spaziale, relazioni uomo-ambiente, sintesi regionale), </a:t>
            </a:r>
            <a:r>
              <a:rPr lang="it-IT" altLang="it-IT" sz="1200" b="1" i="1">
                <a:solidFill>
                  <a:srgbClr val="00B050"/>
                </a:solidFill>
              </a:rPr>
              <a:t>CONCETTI</a:t>
            </a:r>
            <a:r>
              <a:rPr lang="it-IT" altLang="it-IT" sz="1200" i="1"/>
              <a:t> (territorio, regione, localizzazione, scala, diffusione spaziale, mobilità, relazione, senso del luogo...) e </a:t>
            </a:r>
            <a:r>
              <a:rPr lang="it-IT" altLang="it-IT" sz="1200" b="1" i="1">
                <a:solidFill>
                  <a:srgbClr val="00B050"/>
                </a:solidFill>
              </a:rPr>
              <a:t>STRUMENTI </a:t>
            </a:r>
            <a:r>
              <a:rPr lang="it-IT" altLang="it-IT" sz="1200" i="1"/>
              <a:t>(carte geografiche, sistemi informativi geografici, immagini, dati statistici, fonti soggettive) della geografia </a:t>
            </a:r>
            <a:r>
              <a:rPr lang="it-IT" altLang="it-IT" sz="1200" b="1" i="1">
                <a:solidFill>
                  <a:srgbClr val="FF0000"/>
                </a:solidFill>
              </a:rPr>
              <a:t>PER LA LETTURA DEI PROCESSI STORICI E PER L’ANALISI DELLA SOCIETÀ CONTEMPORANEA</a:t>
            </a:r>
            <a:r>
              <a:rPr lang="it-IT" altLang="it-IT" sz="1200"/>
              <a:t>. </a:t>
            </a:r>
          </a:p>
          <a:p>
            <a:endParaRPr lang="it-IT" altLang="it-IT" sz="1200"/>
          </a:p>
          <a:p>
            <a:r>
              <a:rPr lang="it-IT" altLang="it-IT" sz="1200" b="1" i="1">
                <a:solidFill>
                  <a:srgbClr val="FF0000"/>
                </a:solidFill>
              </a:rPr>
              <a:t>CONOSCERE GLI ASPETTI FONDAMENTALI DELLA CULTURA E DELLA TRADIZIONE LETTERARIA, ARTISTICA, FILOSOFICA, RELIGIOSA ITALIANA ED EUROPEA </a:t>
            </a:r>
            <a:r>
              <a:rPr lang="it-IT" altLang="it-IT" sz="1200"/>
              <a:t>attraverso lo studio delle opere, degli autori e delle correnti di pensiero più significativi e </a:t>
            </a:r>
            <a:r>
              <a:rPr lang="it-IT" altLang="it-IT" sz="1200" b="1" i="1">
                <a:solidFill>
                  <a:srgbClr val="FF0000"/>
                </a:solidFill>
              </a:rPr>
              <a:t>ACQUISIRE GLI STRUMENTI NECESSARI PER CONFRONTARLI CON ALTRE TRADIZIONI E CULTURE. </a:t>
            </a:r>
          </a:p>
          <a:p>
            <a:endParaRPr lang="it-IT" altLang="it-IT" sz="1200"/>
          </a:p>
          <a:p>
            <a:r>
              <a:rPr lang="it-IT" altLang="it-IT" sz="1200" b="1" i="1">
                <a:solidFill>
                  <a:srgbClr val="FF0000"/>
                </a:solidFill>
              </a:rPr>
              <a:t>ESSERE CONSAPEVOLI </a:t>
            </a:r>
            <a:r>
              <a:rPr lang="it-IT" altLang="it-IT" sz="1200" b="1" i="1">
                <a:solidFill>
                  <a:srgbClr val="00B050"/>
                </a:solidFill>
              </a:rPr>
              <a:t>del </a:t>
            </a:r>
            <a:r>
              <a:rPr lang="it-IT" altLang="it-IT" sz="1200">
                <a:solidFill>
                  <a:srgbClr val="FF0000"/>
                </a:solidFill>
              </a:rPr>
              <a:t>SIGNIFICATO CULTURALE DEL PATRIMONIO ARCHEOLOGICO, ARCHITETTONICO E ARTISTICO ITALIANO</a:t>
            </a:r>
            <a:r>
              <a:rPr lang="it-IT" altLang="it-IT" sz="1200"/>
              <a:t>, della sua importanza come fondamentale risorsa economica, </a:t>
            </a:r>
            <a:r>
              <a:rPr lang="it-IT" altLang="it-IT" sz="1200">
                <a:solidFill>
                  <a:srgbClr val="FF0000"/>
                </a:solidFill>
              </a:rPr>
              <a:t>DELLA NECESSITÀ DI PRESERVARLO </a:t>
            </a:r>
            <a:r>
              <a:rPr lang="it-IT" altLang="it-IT" sz="1200"/>
              <a:t>attraverso gli strumenti della tutela e della conservazione. </a:t>
            </a:r>
          </a:p>
          <a:p>
            <a:endParaRPr lang="it-IT" altLang="it-IT" sz="1200"/>
          </a:p>
          <a:p>
            <a:r>
              <a:rPr lang="it-IT" altLang="it-IT" sz="1200" b="1" i="1">
                <a:solidFill>
                  <a:srgbClr val="FF0000"/>
                </a:solidFill>
              </a:rPr>
              <a:t>COLLOCARE IL PENSIERO SCIENTIFICO, LA STORIA DELLE SUE SCOPERTE E LO SVILUPPO DELLE INVENZIONI TECNOLOGICHE </a:t>
            </a:r>
            <a:r>
              <a:rPr lang="it-IT" altLang="it-IT" sz="1200"/>
              <a:t>nell’ambito più vasto della storia delle idee. </a:t>
            </a:r>
          </a:p>
          <a:p>
            <a:endParaRPr lang="it-IT" altLang="it-IT" sz="1200"/>
          </a:p>
          <a:p>
            <a:r>
              <a:rPr lang="it-IT" altLang="it-IT" sz="1200"/>
              <a:t>Saper </a:t>
            </a:r>
            <a:r>
              <a:rPr lang="it-IT" altLang="it-IT" sz="1200" b="1" i="1">
                <a:solidFill>
                  <a:srgbClr val="FF0000"/>
                </a:solidFill>
              </a:rPr>
              <a:t>FRUIRE DELLE ESPRESSIONI CREATIVE DELLE ARTI E DEI MEZZI ESPRESSIVI</a:t>
            </a:r>
            <a:r>
              <a:rPr lang="it-IT" altLang="it-IT" sz="1200"/>
              <a:t>, compresi lo spettacolo, la musica, le arti visive. </a:t>
            </a:r>
          </a:p>
          <a:p>
            <a:endParaRPr lang="it-IT" altLang="it-IT" sz="1200"/>
          </a:p>
          <a:p>
            <a:r>
              <a:rPr lang="it-IT" altLang="it-IT" sz="1200" b="1" i="1">
                <a:solidFill>
                  <a:srgbClr val="FF0000"/>
                </a:solidFill>
              </a:rPr>
              <a:t>CONOSCERE GLI ELEMENTI ESSENZIALI E DISTINTIVI DELLA CULTURA E DELLA CIVILTÀ̀ DEI PAESI DI CUI SI STUDIANO LE LINGUE.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2085</Words>
  <Application>Microsoft Macintosh PowerPoint</Application>
  <PresentationFormat>Presentazione su schermo (4:3)</PresentationFormat>
  <Paragraphs>441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BookAntiqua</vt:lpstr>
      <vt:lpstr>Calibri</vt:lpstr>
      <vt:lpstr>Times New Roman</vt:lpstr>
      <vt:lpstr>Verdana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52</cp:revision>
  <dcterms:created xsi:type="dcterms:W3CDTF">2017-11-02T13:22:04Z</dcterms:created>
  <dcterms:modified xsi:type="dcterms:W3CDTF">2017-11-02T17:14:33Z</dcterms:modified>
</cp:coreProperties>
</file>