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18"/>
  </p:normalViewPr>
  <p:slideViewPr>
    <p:cSldViewPr snapToGrid="0" snapToObjects="1" showGuides="1">
      <p:cViewPr varScale="1">
        <p:scale>
          <a:sx n="89" d="100"/>
          <a:sy n="89" d="100"/>
        </p:scale>
        <p:origin x="80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6152D-B4BA-BA43-958E-F4D6A1719736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66D32-481F-FC4B-A983-91D5C637535C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41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66D32-481F-FC4B-A983-91D5C637535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878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66D32-481F-FC4B-A983-91D5C637535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68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871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141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7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292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34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14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7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75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56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98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81123-66D9-B849-A265-2486BFB9E254}" type="datetimeFigureOut">
              <a:rPr lang="it-IT" smtClean="0"/>
              <a:t>20/03/21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4182C-947D-3040-A8B0-DAF3EFB8BDD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8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351584" y="501791"/>
            <a:ext cx="7488832" cy="830997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Indicazioni Nazionali per il Curricolo</a:t>
            </a:r>
          </a:p>
          <a:p>
            <a:pPr algn="ctr"/>
            <a:r>
              <a:rPr lang="it-IT" sz="2400" b="1" i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Scuola Secondaria di 2° Grado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560446" y="5156550"/>
            <a:ext cx="5082515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Profilo </a:t>
            </a:r>
            <a:r>
              <a:rPr lang="it-IT" sz="3600" b="1" i="1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dello Studente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1766" y="3703810"/>
            <a:ext cx="1807081" cy="11917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26" name="Picture 2" descr="'Istruzione tecnica ogg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561" y="1975009"/>
            <a:ext cx="4754879" cy="292060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13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43405" y="75157"/>
            <a:ext cx="6526060" cy="830997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Il </a:t>
            </a:r>
            <a:r>
              <a:rPr lang="it-IT" sz="2400" b="1" dirty="0" smtClean="0">
                <a:solidFill>
                  <a:srgbClr val="FF0000"/>
                </a:solidFill>
              </a:rPr>
              <a:t>PROFILO</a:t>
            </a:r>
            <a:r>
              <a:rPr lang="it-IT" sz="2400" b="1" dirty="0" smtClean="0"/>
              <a:t> </a:t>
            </a:r>
            <a:r>
              <a:rPr lang="it-IT" sz="2400" b="1" dirty="0"/>
              <a:t>culturale, educativo e professionale </a:t>
            </a:r>
          </a:p>
          <a:p>
            <a:pPr algn="ctr"/>
            <a:r>
              <a:rPr lang="it-IT" sz="2400" b="1" dirty="0" smtClean="0"/>
              <a:t>degli </a:t>
            </a:r>
            <a:r>
              <a:rPr lang="it-IT" sz="2400" b="1" dirty="0" smtClean="0">
                <a:solidFill>
                  <a:srgbClr val="FF0000"/>
                </a:solidFill>
              </a:rPr>
              <a:t>ISTITUTI TECNICI </a:t>
            </a:r>
            <a:endParaRPr lang="it-IT" sz="2400" dirty="0" smtClean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5678" y="989558"/>
            <a:ext cx="11398684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L’</a:t>
            </a:r>
            <a:r>
              <a:rPr lang="it-IT" dirty="0" err="1" smtClean="0"/>
              <a:t>identita</a:t>
            </a:r>
            <a:r>
              <a:rPr lang="it-IT" dirty="0" smtClean="0"/>
              <a:t>̀ </a:t>
            </a:r>
            <a:r>
              <a:rPr lang="it-IT" dirty="0"/>
              <a:t>degli istituti tecnici è connotata da una </a:t>
            </a:r>
            <a:r>
              <a:rPr lang="it-IT" b="1" i="1" dirty="0">
                <a:solidFill>
                  <a:srgbClr val="FF0000"/>
                </a:solidFill>
              </a:rPr>
              <a:t>solida base culturale a carattere scientifico e </a:t>
            </a:r>
            <a:r>
              <a:rPr lang="it-IT" b="1" i="1" dirty="0" smtClean="0">
                <a:solidFill>
                  <a:srgbClr val="FF0000"/>
                </a:solidFill>
              </a:rPr>
              <a:t>tecnologico,</a:t>
            </a:r>
            <a:r>
              <a:rPr lang="it-IT" dirty="0" smtClean="0"/>
              <a:t> </a:t>
            </a:r>
            <a:r>
              <a:rPr lang="it-IT" dirty="0"/>
              <a:t>in linea con le indicazioni dell’Unione </a:t>
            </a:r>
            <a:r>
              <a:rPr lang="it-IT" dirty="0" smtClean="0"/>
              <a:t>europea e costruita </a:t>
            </a:r>
            <a:r>
              <a:rPr lang="it-IT" dirty="0"/>
              <a:t>attraverso lo studio, l’approfondimento, l’</a:t>
            </a:r>
            <a:r>
              <a:rPr lang="it-IT" b="1" i="1" dirty="0">
                <a:solidFill>
                  <a:srgbClr val="00B050"/>
                </a:solidFill>
              </a:rPr>
              <a:t>applicazione di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</a:rPr>
              <a:t>linguaggi e metodologie di carattere </a:t>
            </a:r>
            <a:r>
              <a:rPr lang="it-IT" b="1" i="1" dirty="0">
                <a:solidFill>
                  <a:srgbClr val="00B050"/>
                </a:solidFill>
              </a:rPr>
              <a:t>generale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b="1" i="1" dirty="0">
                <a:solidFill>
                  <a:srgbClr val="00B050"/>
                </a:solidFill>
              </a:rPr>
              <a:t>specifico </a:t>
            </a:r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5863" y="733673"/>
            <a:ext cx="1964498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bg1"/>
                </a:solidFill>
              </a:rPr>
              <a:t>IDENTITÀ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69524" y="3596022"/>
            <a:ext cx="9914345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ha </a:t>
            </a:r>
            <a:r>
              <a:rPr lang="it-IT" dirty="0"/>
              <a:t>l’</a:t>
            </a:r>
            <a:r>
              <a:rPr lang="it-IT" b="1" i="1" dirty="0">
                <a:solidFill>
                  <a:srgbClr val="FF0000"/>
                </a:solidFill>
              </a:rPr>
              <a:t>obiettivo </a:t>
            </a:r>
            <a:r>
              <a:rPr lang="it-IT" dirty="0"/>
              <a:t>di fornire ai giovani la </a:t>
            </a:r>
            <a:r>
              <a:rPr lang="it-IT" b="1" i="1" dirty="0">
                <a:solidFill>
                  <a:srgbClr val="FF0000"/>
                </a:solidFill>
              </a:rPr>
              <a:t>preparazione di base</a:t>
            </a:r>
            <a:r>
              <a:rPr lang="it-IT" dirty="0"/>
              <a:t>, </a:t>
            </a:r>
            <a:r>
              <a:rPr lang="it-IT" b="1" i="1" dirty="0">
                <a:solidFill>
                  <a:srgbClr val="00B0F0"/>
                </a:solidFill>
              </a:rPr>
              <a:t>acquisita attraverso il rafforzamento e lo sviluppo degli assi culturali </a:t>
            </a:r>
            <a:r>
              <a:rPr lang="it-IT" dirty="0"/>
              <a:t>che caratterizzano l’obbligo di istruzione: </a:t>
            </a:r>
            <a:r>
              <a:rPr lang="it-IT" b="1" i="1" dirty="0">
                <a:solidFill>
                  <a:srgbClr val="FF0000"/>
                </a:solidFill>
              </a:rPr>
              <a:t>asse dei linguaggi, matematico, scientifico-tecnologico, storico-sociale. </a:t>
            </a:r>
            <a:endParaRPr lang="it-IT" b="1" i="1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1458" y="3365190"/>
            <a:ext cx="4421686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400" smtClean="0">
                <a:solidFill>
                  <a:schemeClr val="bg1"/>
                </a:solidFill>
              </a:rPr>
              <a:t>AREA </a:t>
            </a:r>
            <a:r>
              <a:rPr lang="it-IT" sz="2400" dirty="0">
                <a:solidFill>
                  <a:schemeClr val="bg1"/>
                </a:solidFill>
              </a:rPr>
              <a:t>DI ISTRUZIONE GENERALE</a:t>
            </a:r>
            <a:endParaRPr lang="it-IT" sz="24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2051" y="5153896"/>
            <a:ext cx="9914345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smtClean="0"/>
              <a:t>hanno </a:t>
            </a:r>
            <a:r>
              <a:rPr lang="it-IT" dirty="0" smtClean="0"/>
              <a:t>l’</a:t>
            </a:r>
            <a:r>
              <a:rPr lang="it-IT" b="1" dirty="0" smtClean="0">
                <a:solidFill>
                  <a:srgbClr val="FF0000"/>
                </a:solidFill>
              </a:rPr>
              <a:t>obiettivo</a:t>
            </a:r>
            <a:r>
              <a:rPr lang="it-IT" dirty="0" smtClean="0"/>
              <a:t> </a:t>
            </a:r>
            <a:r>
              <a:rPr lang="it-IT" dirty="0"/>
              <a:t>di far acquisire agli studenti sia </a:t>
            </a:r>
            <a:r>
              <a:rPr lang="it-IT" b="1" dirty="0">
                <a:solidFill>
                  <a:srgbClr val="FF0000"/>
                </a:solidFill>
              </a:rPr>
              <a:t>conoscenze teoriche </a:t>
            </a:r>
            <a:r>
              <a:rPr lang="it-IT" dirty="0"/>
              <a:t>e </a:t>
            </a:r>
            <a:r>
              <a:rPr lang="it-IT" b="1" dirty="0">
                <a:solidFill>
                  <a:srgbClr val="FF0000"/>
                </a:solidFill>
              </a:rPr>
              <a:t>applicative</a:t>
            </a:r>
            <a:r>
              <a:rPr lang="it-IT" dirty="0"/>
              <a:t> spendibili in vari contesti di vita, di studio e di lavoro sia </a:t>
            </a:r>
            <a:r>
              <a:rPr lang="it-IT" b="1" i="1" dirty="0">
                <a:solidFill>
                  <a:srgbClr val="FF0000"/>
                </a:solidFill>
              </a:rPr>
              <a:t>abilità cognitive </a:t>
            </a:r>
            <a:r>
              <a:rPr lang="it-IT" dirty="0"/>
              <a:t>idonee per </a:t>
            </a:r>
            <a:r>
              <a:rPr lang="it-IT" b="1" i="1" dirty="0">
                <a:solidFill>
                  <a:srgbClr val="00B0F0"/>
                </a:solidFill>
              </a:rPr>
              <a:t>risolvere problemi, sapersi gestire autonomamente in ambiti caratterizzati da innovazioni continue, assumere progressivamente anche </a:t>
            </a:r>
            <a:r>
              <a:rPr lang="it-IT" b="1" i="1" dirty="0" err="1">
                <a:solidFill>
                  <a:srgbClr val="00B0F0"/>
                </a:solidFill>
              </a:rPr>
              <a:t>responsabilita</a:t>
            </a:r>
            <a:r>
              <a:rPr lang="it-IT" b="1" i="1" dirty="0">
                <a:solidFill>
                  <a:srgbClr val="00B0F0"/>
                </a:solidFill>
              </a:rPr>
              <a:t>̀ per la valutazione e il miglioramento dei risultati ottenuti</a:t>
            </a:r>
            <a:r>
              <a:rPr lang="it-IT" dirty="0"/>
              <a:t>. </a:t>
            </a:r>
            <a:endParaRPr lang="it-IT" dirty="0">
              <a:effectLst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13984" y="4923064"/>
            <a:ext cx="440916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AREE di INDIRIZZO</a:t>
            </a:r>
            <a:endParaRPr lang="it-IT" sz="24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427940" y="2271860"/>
            <a:ext cx="4187863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endParaRPr lang="it-IT" dirty="0"/>
          </a:p>
          <a:p>
            <a:pPr algn="ctr"/>
            <a:r>
              <a:rPr lang="it-IT" dirty="0" smtClean="0"/>
              <a:t>si </a:t>
            </a:r>
            <a:r>
              <a:rPr lang="it-IT" dirty="0"/>
              <a:t>articolano in 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AREA DI ISTRUZIONE GENERALE</a:t>
            </a:r>
            <a:r>
              <a:rPr lang="it-IT" dirty="0" smtClean="0"/>
              <a:t> </a:t>
            </a:r>
            <a:r>
              <a:rPr lang="it-IT" b="1" i="1" dirty="0" smtClean="0">
                <a:solidFill>
                  <a:srgbClr val="00B050"/>
                </a:solidFill>
              </a:rPr>
              <a:t>COMUNE</a:t>
            </a:r>
            <a:r>
              <a:rPr lang="it-IT" dirty="0" smtClean="0"/>
              <a:t> </a:t>
            </a:r>
          </a:p>
          <a:p>
            <a:pPr algn="ctr"/>
            <a:r>
              <a:rPr lang="it-IT" dirty="0" smtClean="0"/>
              <a:t>e 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AREE DI INDIRIZZO </a:t>
            </a:r>
            <a:endParaRPr lang="it-IT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208731" y="1996103"/>
            <a:ext cx="3987455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I percorsi degli </a:t>
            </a:r>
            <a:r>
              <a:rPr lang="it-IT" sz="2400" dirty="0" smtClean="0">
                <a:solidFill>
                  <a:schemeClr val="bg1"/>
                </a:solidFill>
              </a:rPr>
              <a:t>Istituti Tecnici</a:t>
            </a:r>
            <a:endParaRPr lang="it-IT" sz="2400" dirty="0" smtClean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56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43405" y="75157"/>
            <a:ext cx="6526060" cy="830997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Il </a:t>
            </a:r>
            <a:r>
              <a:rPr lang="it-IT" sz="2400" b="1" dirty="0" smtClean="0">
                <a:solidFill>
                  <a:srgbClr val="FF0000"/>
                </a:solidFill>
              </a:rPr>
              <a:t>PROFILO</a:t>
            </a:r>
            <a:r>
              <a:rPr lang="it-IT" sz="2400" b="1" dirty="0" smtClean="0"/>
              <a:t> </a:t>
            </a:r>
            <a:r>
              <a:rPr lang="it-IT" sz="2400" b="1" dirty="0"/>
              <a:t>culturale, educativo e professionale </a:t>
            </a:r>
          </a:p>
          <a:p>
            <a:pPr algn="ctr"/>
            <a:r>
              <a:rPr lang="it-IT" sz="2400" b="1" dirty="0" smtClean="0"/>
              <a:t>degli </a:t>
            </a:r>
            <a:r>
              <a:rPr lang="it-IT" sz="2400" b="1" dirty="0" smtClean="0">
                <a:solidFill>
                  <a:srgbClr val="FF0000"/>
                </a:solidFill>
              </a:rPr>
              <a:t>ISTITUTI TECNICI </a:t>
            </a:r>
            <a:endParaRPr lang="it-IT" sz="2400" dirty="0" smtClean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5678" y="1340286"/>
            <a:ext cx="11398684" cy="147732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/>
              <a:t>Le </a:t>
            </a:r>
            <a:r>
              <a:rPr lang="it-IT" dirty="0" err="1"/>
              <a:t>attivita</a:t>
            </a:r>
            <a:r>
              <a:rPr lang="it-IT" dirty="0"/>
              <a:t>̀ e gli insegnamenti relativi a “</a:t>
            </a:r>
            <a:r>
              <a:rPr lang="it-IT" b="1" i="1" dirty="0">
                <a:solidFill>
                  <a:srgbClr val="FF0000"/>
                </a:solidFill>
              </a:rPr>
              <a:t>Cittadinanza e Costituzione</a:t>
            </a:r>
            <a:r>
              <a:rPr lang="it-IT" dirty="0"/>
              <a:t>” </a:t>
            </a:r>
            <a:r>
              <a:rPr lang="it-IT" sz="1200" dirty="0" smtClean="0"/>
              <a:t>(</a:t>
            </a:r>
            <a:r>
              <a:rPr lang="it-IT" sz="1200" i="1" dirty="0" smtClean="0"/>
              <a:t>di </a:t>
            </a:r>
            <a:r>
              <a:rPr lang="it-IT" sz="1200" i="1" dirty="0"/>
              <a:t>cui all’art. 1 del decreto legge 1 settembre 2008 n. 137, convertito con modificazioni, dalla legge 30 ottobre 2008, n. </a:t>
            </a:r>
            <a:r>
              <a:rPr lang="it-IT" sz="1200" i="1" dirty="0" smtClean="0"/>
              <a:t>169)</a:t>
            </a:r>
            <a:r>
              <a:rPr lang="it-IT" dirty="0" smtClean="0"/>
              <a:t> </a:t>
            </a:r>
            <a:r>
              <a:rPr lang="it-IT" b="1" i="1" dirty="0">
                <a:solidFill>
                  <a:srgbClr val="FF0000"/>
                </a:solidFill>
              </a:rPr>
              <a:t>coinvolgono tutti gli ambiti disciplinari</a:t>
            </a:r>
            <a:r>
              <a:rPr lang="it-IT" dirty="0"/>
              <a:t> e si sviluppano, in particolare, in quelli di </a:t>
            </a:r>
            <a:r>
              <a:rPr lang="it-IT" b="1" i="1" dirty="0">
                <a:solidFill>
                  <a:srgbClr val="00B0F0"/>
                </a:solidFill>
              </a:rPr>
              <a:t>interesse storico- sociale e giuridico-economico. </a:t>
            </a:r>
          </a:p>
          <a:p>
            <a:endParaRPr lang="it-IT" b="1" i="1" dirty="0">
              <a:solidFill>
                <a:srgbClr val="00B0F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5862" y="1084401"/>
            <a:ext cx="4908115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2400" b="1" smtClean="0">
                <a:solidFill>
                  <a:schemeClr val="bg1"/>
                </a:solidFill>
              </a:rPr>
              <a:t>CITTADINANZA e COSTITUZIONE</a:t>
            </a:r>
            <a:endParaRPr lang="it-IT" sz="2400" dirty="0" smtClean="0">
              <a:solidFill>
                <a:schemeClr val="bg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69524" y="3270346"/>
            <a:ext cx="11354838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a </a:t>
            </a:r>
            <a:r>
              <a:rPr lang="it-IT" dirty="0"/>
              <a:t>conclusione del </a:t>
            </a:r>
            <a:r>
              <a:rPr lang="it-IT" b="1" i="1" dirty="0">
                <a:solidFill>
                  <a:srgbClr val="00B050"/>
                </a:solidFill>
              </a:rPr>
              <a:t>percorso quinquennale</a:t>
            </a:r>
            <a:r>
              <a:rPr lang="it-IT" dirty="0"/>
              <a:t> consentono agli studenti di </a:t>
            </a:r>
            <a:r>
              <a:rPr lang="it-IT" b="1" i="1" dirty="0">
                <a:solidFill>
                  <a:srgbClr val="FF0000"/>
                </a:solidFill>
              </a:rPr>
              <a:t>inserirsi direttamente nel mondo del lavoro, di accedere </a:t>
            </a:r>
            <a:r>
              <a:rPr lang="it-IT" b="1" i="1" dirty="0" smtClean="0">
                <a:solidFill>
                  <a:srgbClr val="FF0000"/>
                </a:solidFill>
              </a:rPr>
              <a:t>all’</a:t>
            </a:r>
            <a:r>
              <a:rPr lang="it-IT" b="1" i="1" dirty="0" err="1">
                <a:solidFill>
                  <a:srgbClr val="FF0000"/>
                </a:solidFill>
              </a:rPr>
              <a:t>U</a:t>
            </a:r>
            <a:r>
              <a:rPr lang="it-IT" b="1" i="1" dirty="0" err="1" smtClean="0">
                <a:solidFill>
                  <a:srgbClr val="FF0000"/>
                </a:solidFill>
              </a:rPr>
              <a:t>niversita</a:t>
            </a:r>
            <a:r>
              <a:rPr lang="it-IT" b="1" i="1" dirty="0" smtClean="0">
                <a:solidFill>
                  <a:srgbClr val="FF0000"/>
                </a:solidFill>
              </a:rPr>
              <a:t>̀</a:t>
            </a:r>
            <a:r>
              <a:rPr lang="it-IT" b="1" i="1" dirty="0">
                <a:solidFill>
                  <a:srgbClr val="FF0000"/>
                </a:solidFill>
              </a:rPr>
              <a:t>, al sistema dell’istruzione e formazione tecnica superiore,</a:t>
            </a:r>
            <a:r>
              <a:rPr lang="it-IT" dirty="0"/>
              <a:t> </a:t>
            </a:r>
            <a:r>
              <a:rPr lang="it-IT" dirty="0" err="1"/>
              <a:t>nonche</a:t>
            </a:r>
            <a:r>
              <a:rPr lang="it-IT" dirty="0"/>
              <a:t>́ ai </a:t>
            </a:r>
            <a:r>
              <a:rPr lang="it-IT" b="1" i="1" dirty="0">
                <a:solidFill>
                  <a:srgbClr val="FF0000"/>
                </a:solidFill>
              </a:rPr>
              <a:t>percorsi di studio e di lavoro previsti per l’accesso agli albi delle professioni </a:t>
            </a:r>
            <a:r>
              <a:rPr lang="it-IT" b="1" i="1" dirty="0" smtClean="0">
                <a:solidFill>
                  <a:srgbClr val="FF0000"/>
                </a:solidFill>
              </a:rPr>
              <a:t>tecniche,</a:t>
            </a:r>
            <a:r>
              <a:rPr lang="it-IT" dirty="0" smtClean="0"/>
              <a:t> </a:t>
            </a:r>
            <a:r>
              <a:rPr lang="it-IT" dirty="0"/>
              <a:t>secondo le norme vigenti in materia.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01458" y="3039514"/>
            <a:ext cx="5064130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RISULTATI di Apprendimento</a:t>
            </a:r>
            <a:endParaRPr lang="it-IT" sz="24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2051" y="5153896"/>
            <a:ext cx="11354838" cy="1200329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a conclusione </a:t>
            </a:r>
            <a:r>
              <a:rPr lang="it-IT" dirty="0"/>
              <a:t>dei percorsi degli istituti tecnici, </a:t>
            </a:r>
            <a:r>
              <a:rPr lang="it-IT" b="1" i="1" dirty="0">
                <a:solidFill>
                  <a:srgbClr val="FF0000"/>
                </a:solidFill>
              </a:rPr>
              <a:t>gli studenti </a:t>
            </a:r>
            <a:r>
              <a:rPr lang="it-IT" dirty="0"/>
              <a:t>- </a:t>
            </a:r>
            <a:r>
              <a:rPr lang="it-IT" b="1" i="1" dirty="0">
                <a:solidFill>
                  <a:srgbClr val="00B0F0"/>
                </a:solidFill>
              </a:rPr>
              <a:t>attraverso lo studio, le esperienze operative di laboratorio e in contesti reali</a:t>
            </a:r>
            <a:r>
              <a:rPr lang="it-IT" dirty="0"/>
              <a:t>, </a:t>
            </a:r>
            <a:r>
              <a:rPr lang="it-IT" b="1" i="1" dirty="0">
                <a:solidFill>
                  <a:srgbClr val="00B0F0"/>
                </a:solidFill>
              </a:rPr>
              <a:t>la </a:t>
            </a:r>
            <a:r>
              <a:rPr lang="it-IT" b="1" i="1" dirty="0" err="1">
                <a:solidFill>
                  <a:srgbClr val="00B0F0"/>
                </a:solidFill>
              </a:rPr>
              <a:t>disponibilita</a:t>
            </a:r>
            <a:r>
              <a:rPr lang="it-IT" b="1" i="1" dirty="0">
                <a:solidFill>
                  <a:srgbClr val="00B0F0"/>
                </a:solidFill>
              </a:rPr>
              <a:t>̀ al confronto e al lavoro cooperativo, la valorizzazione della loro </a:t>
            </a:r>
            <a:r>
              <a:rPr lang="it-IT" b="1" i="1" dirty="0" err="1">
                <a:solidFill>
                  <a:srgbClr val="00B0F0"/>
                </a:solidFill>
              </a:rPr>
              <a:t>creativita</a:t>
            </a:r>
            <a:r>
              <a:rPr lang="it-IT" b="1" i="1" dirty="0">
                <a:solidFill>
                  <a:srgbClr val="00B0F0"/>
                </a:solidFill>
              </a:rPr>
              <a:t>̀ ed autonomia </a:t>
            </a:r>
            <a:r>
              <a:rPr lang="it-IT" dirty="0"/>
              <a:t>– sono in grado di: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13984" y="4923064"/>
            <a:ext cx="6425852" cy="46166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RISULTATI Apprendimento comuni a tutti </a:t>
            </a:r>
            <a:r>
              <a:rPr lang="it-IT" sz="2400" smtClean="0">
                <a:solidFill>
                  <a:schemeClr val="bg1"/>
                </a:solidFill>
              </a:rPr>
              <a:t>i percorsi</a:t>
            </a:r>
            <a:endParaRPr lang="it-IT" sz="2400" dirty="0" smtClean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123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5677" y="726509"/>
            <a:ext cx="1158657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FF0000"/>
                </a:solidFill>
              </a:rPr>
              <a:t>agire</a:t>
            </a:r>
            <a:r>
              <a:rPr lang="it-IT" dirty="0"/>
              <a:t> in base ad un sistema di valori coerenti con i principi della Costituzione, a partire dai quali saper valutare fatti e ispirare i propri comportamenti personali e sociali; </a:t>
            </a:r>
          </a:p>
          <a:p>
            <a:r>
              <a:rPr lang="it-IT" dirty="0" smtClean="0"/>
              <a:t> </a:t>
            </a:r>
            <a:endParaRPr lang="it-IT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utilizzare</a:t>
            </a:r>
            <a:r>
              <a:rPr lang="it-IT" dirty="0" smtClean="0"/>
              <a:t> </a:t>
            </a:r>
            <a:r>
              <a:rPr lang="it-IT" dirty="0"/>
              <a:t>gli strumenti culturali e metodologici acquisiti per porsi con atteggiamento razionale</a:t>
            </a:r>
            <a:r>
              <a:rPr lang="it-IT" b="1" dirty="0"/>
              <a:t>, </a:t>
            </a:r>
            <a:r>
              <a:rPr lang="it-IT" dirty="0"/>
              <a:t>critico e responsabile di fronte alla </a:t>
            </a:r>
            <a:r>
              <a:rPr lang="it-IT" dirty="0" err="1"/>
              <a:t>realta</a:t>
            </a:r>
            <a:r>
              <a:rPr lang="it-IT" dirty="0"/>
              <a:t>̀, ai suoi fenomeni e ai suoi problemi, anche ai fini dell’apprendimento permanente; </a:t>
            </a:r>
          </a:p>
          <a:p>
            <a:endParaRPr lang="it-IT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padroneggiare</a:t>
            </a:r>
            <a:r>
              <a:rPr lang="it-IT" dirty="0" smtClean="0"/>
              <a:t> </a:t>
            </a:r>
            <a:r>
              <a:rPr lang="it-IT" dirty="0"/>
              <a:t>il patrimonio lessicale ed espressivo della lingua italiana secondo le esigenze comunicative nei vari contesti: sociali, culturali, scientifici, economici, tecnologici; </a:t>
            </a:r>
          </a:p>
          <a:p>
            <a:endParaRPr lang="it-IT" dirty="0" smtClean="0"/>
          </a:p>
          <a:p>
            <a:r>
              <a:rPr lang="it-IT" b="1" i="1" dirty="0" smtClean="0">
                <a:solidFill>
                  <a:srgbClr val="FF0000"/>
                </a:solidFill>
              </a:rPr>
              <a:t>riconoscere</a:t>
            </a:r>
            <a:r>
              <a:rPr lang="it-IT" dirty="0" smtClean="0"/>
              <a:t> </a:t>
            </a:r>
            <a:r>
              <a:rPr lang="it-IT" dirty="0"/>
              <a:t>le linee essenziali della storia delle idee, della cultura, della letteratura, delle arti e orientarsi agevolmente fra testi e autori fondamentali, con riferimento </a:t>
            </a:r>
            <a:r>
              <a:rPr lang="it-IT" dirty="0" err="1"/>
              <a:t>sopratutto</a:t>
            </a:r>
            <a:r>
              <a:rPr lang="it-IT" dirty="0"/>
              <a:t> a tematiche di tipo scientifico, tecnologico ed economico; </a:t>
            </a:r>
          </a:p>
          <a:p>
            <a:endParaRPr lang="it-IT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riconoscere</a:t>
            </a:r>
            <a:r>
              <a:rPr lang="it-IT" dirty="0" smtClean="0"/>
              <a:t> </a:t>
            </a:r>
            <a:r>
              <a:rPr lang="it-IT" dirty="0"/>
              <a:t>gli aspetti geografici, ecologici, territoriali, dell’ambiente naturale ed antropico, le connessioni con le strutture demografiche, economiche, sociali, culturali e le trasformazioni intervenute nel corso del tempo; </a:t>
            </a:r>
          </a:p>
          <a:p>
            <a:endParaRPr lang="it-IT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stabilire </a:t>
            </a:r>
            <a:r>
              <a:rPr lang="it-IT" b="1" i="1" dirty="0">
                <a:solidFill>
                  <a:srgbClr val="FF0000"/>
                </a:solidFill>
              </a:rPr>
              <a:t>collegamenti </a:t>
            </a:r>
            <a:r>
              <a:rPr lang="it-IT" dirty="0"/>
              <a:t>tra le tradizioni culturali locali, nazionali ed internazionali sia in una prospettiva interculturale sia ai fini della mobilità di studio e di lavoro; </a:t>
            </a:r>
          </a:p>
          <a:p>
            <a:endParaRPr lang="it-IT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utilizzare</a:t>
            </a:r>
            <a:r>
              <a:rPr lang="it-IT" dirty="0" smtClean="0"/>
              <a:t> </a:t>
            </a:r>
            <a:r>
              <a:rPr lang="it-IT" dirty="0"/>
              <a:t>i linguaggi settoriali delle lingue straniere previste dai percorsi di studio per interagire in diversi ambiti e contesti di studio e di lavoro; </a:t>
            </a:r>
          </a:p>
          <a:p>
            <a:endParaRPr lang="it-IT" sz="16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0938" y="125260"/>
            <a:ext cx="3532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</a:rPr>
              <a:t>Profilo dello Studente </a:t>
            </a:r>
            <a:r>
              <a:rPr lang="it-IT" sz="1400" smtClean="0">
                <a:solidFill>
                  <a:schemeClr val="accent6">
                    <a:lumMod val="75000"/>
                  </a:schemeClr>
                </a:solidFill>
              </a:rPr>
              <a:t>Istituti Tecnici</a:t>
            </a:r>
            <a:endParaRPr lang="it-IT" sz="140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21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0729" y="651353"/>
            <a:ext cx="1148636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>
                <a:solidFill>
                  <a:srgbClr val="FF0000"/>
                </a:solidFill>
              </a:rPr>
              <a:t>riconoscere il valore e le </a:t>
            </a:r>
            <a:r>
              <a:rPr lang="it-IT" b="1" i="1" dirty="0" err="1">
                <a:solidFill>
                  <a:srgbClr val="FF0000"/>
                </a:solidFill>
              </a:rPr>
              <a:t>potenzialita</a:t>
            </a:r>
            <a:r>
              <a:rPr lang="it-IT" b="1" i="1" dirty="0">
                <a:solidFill>
                  <a:srgbClr val="FF0000"/>
                </a:solidFill>
              </a:rPr>
              <a:t>̀ </a:t>
            </a:r>
            <a:r>
              <a:rPr lang="it-IT" dirty="0"/>
              <a:t>dei beni artistici e ambientali, per una loro corretta fruizione e valorizzazione; </a:t>
            </a:r>
          </a:p>
          <a:p>
            <a:endParaRPr lang="it-IT" sz="1200" dirty="0"/>
          </a:p>
          <a:p>
            <a:r>
              <a:rPr lang="it-IT" b="1" i="1" dirty="0">
                <a:solidFill>
                  <a:srgbClr val="FF0000"/>
                </a:solidFill>
              </a:rPr>
              <a:t>individuare ed utilizzare </a:t>
            </a:r>
            <a:r>
              <a:rPr lang="it-IT" dirty="0"/>
              <a:t>le moderne forme di comunicazione visiva e multimediale, anche con riferimento alle strategie espressive e agli strumenti tecnici della comunicazione in rete; 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sz="1200" b="1" dirty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riconoscere</a:t>
            </a:r>
            <a:r>
              <a:rPr lang="it-IT" b="1" dirty="0" smtClean="0"/>
              <a:t> </a:t>
            </a:r>
            <a:r>
              <a:rPr lang="it-IT" dirty="0"/>
              <a:t>gli aspetti comunicativi, culturali e relazionali dell’</a:t>
            </a:r>
            <a:r>
              <a:rPr lang="it-IT" dirty="0" err="1"/>
              <a:t>espressivita</a:t>
            </a:r>
            <a:r>
              <a:rPr lang="it-IT" dirty="0"/>
              <a:t>̀ corporea ed esercitare in modo efficace la pratica sportiva per il benessere individuale e collettivo; </a:t>
            </a:r>
          </a:p>
          <a:p>
            <a:endParaRPr lang="it-IT" sz="1200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collocare</a:t>
            </a:r>
            <a:r>
              <a:rPr lang="it-IT" dirty="0" smtClean="0"/>
              <a:t> </a:t>
            </a:r>
            <a:r>
              <a:rPr lang="it-IT" dirty="0"/>
              <a:t>le scoperte scientifiche e le innovazioni tecnologiche in una dimensione storico- culturale ed etica, nella consapevolezza della </a:t>
            </a:r>
            <a:r>
              <a:rPr lang="it-IT" dirty="0" err="1"/>
              <a:t>storicita</a:t>
            </a:r>
            <a:r>
              <a:rPr lang="it-IT" dirty="0"/>
              <a:t>̀ dei </a:t>
            </a:r>
            <a:r>
              <a:rPr lang="it-IT" dirty="0" err="1"/>
              <a:t>saperi</a:t>
            </a:r>
            <a:r>
              <a:rPr lang="it-IT" dirty="0"/>
              <a:t>; </a:t>
            </a:r>
          </a:p>
          <a:p>
            <a:endParaRPr lang="it-IT" sz="1200" dirty="0"/>
          </a:p>
          <a:p>
            <a:r>
              <a:rPr lang="it-IT" b="1" dirty="0" smtClean="0">
                <a:solidFill>
                  <a:srgbClr val="FF0000"/>
                </a:solidFill>
              </a:rPr>
              <a:t>utilizzare</a:t>
            </a:r>
            <a:r>
              <a:rPr lang="it-IT" dirty="0" smtClean="0"/>
              <a:t> </a:t>
            </a:r>
            <a:r>
              <a:rPr lang="it-IT" dirty="0"/>
              <a:t>modelli appropriati per investigare su fenomeni e interpretare dati sperimentali; </a:t>
            </a:r>
            <a:endParaRPr lang="it-IT" dirty="0" smtClean="0"/>
          </a:p>
          <a:p>
            <a:endParaRPr lang="it-IT" sz="1200" dirty="0"/>
          </a:p>
          <a:p>
            <a:r>
              <a:rPr lang="it-IT" b="1" dirty="0" smtClean="0">
                <a:solidFill>
                  <a:srgbClr val="FF0000"/>
                </a:solidFill>
              </a:rPr>
              <a:t>riconoscere</a:t>
            </a:r>
            <a:r>
              <a:rPr lang="it-IT" dirty="0"/>
              <a:t>, nei diversi campi disciplinari studiati, i criteri scientifici di </a:t>
            </a:r>
            <a:r>
              <a:rPr lang="it-IT" dirty="0" err="1"/>
              <a:t>affidabilita</a:t>
            </a:r>
            <a:r>
              <a:rPr lang="it-IT" dirty="0"/>
              <a:t>̀ delle </a:t>
            </a:r>
          </a:p>
          <a:p>
            <a:r>
              <a:rPr lang="it-IT" dirty="0"/>
              <a:t>conoscenze e delle conclusioni che vi afferiscono; </a:t>
            </a:r>
          </a:p>
          <a:p>
            <a:endParaRPr lang="it-IT" sz="1200" dirty="0"/>
          </a:p>
          <a:p>
            <a:r>
              <a:rPr lang="it-IT" b="1" dirty="0" smtClean="0">
                <a:solidFill>
                  <a:srgbClr val="FF0000"/>
                </a:solidFill>
              </a:rPr>
              <a:t>padroneggiare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/>
              <a:t>il linguaggio formale e i procedimenti dimostrativi della matematica; possedere gli strumenti matematici, statistici e del calcolo delle </a:t>
            </a:r>
            <a:r>
              <a:rPr lang="it-IT" dirty="0" err="1"/>
              <a:t>probabilita</a:t>
            </a:r>
            <a:r>
              <a:rPr lang="it-IT" dirty="0"/>
              <a:t>̀ necessari per la comprensione delle discipline scientifiche e per poter operare nel campo delle scienze applicate; </a:t>
            </a:r>
            <a:endParaRPr lang="it-IT" dirty="0" smtClean="0"/>
          </a:p>
          <a:p>
            <a:endParaRPr lang="it-IT" sz="1200" dirty="0"/>
          </a:p>
          <a:p>
            <a:r>
              <a:rPr lang="it-IT" b="1" dirty="0">
                <a:solidFill>
                  <a:srgbClr val="FF0000"/>
                </a:solidFill>
              </a:rPr>
              <a:t>collocare</a:t>
            </a:r>
            <a:r>
              <a:rPr lang="it-IT" dirty="0"/>
              <a:t> il pensiero matematico e scientifico nei grandi temi dello sviluppo della storia delle idee, della cultura, delle scoperte scientifiche e delle invenzioni tecnologiche;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450938" y="125260"/>
            <a:ext cx="3532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</a:rPr>
              <a:t>Profilo dello Studente </a:t>
            </a:r>
            <a:r>
              <a:rPr lang="it-IT" sz="1400" smtClean="0">
                <a:solidFill>
                  <a:schemeClr val="accent6">
                    <a:lumMod val="75000"/>
                  </a:schemeClr>
                </a:solidFill>
              </a:rPr>
              <a:t>Istituti Tecnici</a:t>
            </a:r>
            <a:endParaRPr lang="it-IT" sz="140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38619" y="488515"/>
            <a:ext cx="111231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utilizzare</a:t>
            </a:r>
            <a:r>
              <a:rPr lang="it-IT" dirty="0" smtClean="0"/>
              <a:t> </a:t>
            </a:r>
            <a:r>
              <a:rPr lang="it-IT" dirty="0"/>
              <a:t>le reti e gli strumenti informatici nelle </a:t>
            </a:r>
            <a:r>
              <a:rPr lang="it-IT" dirty="0" err="1"/>
              <a:t>attivita</a:t>
            </a:r>
            <a:r>
              <a:rPr lang="it-IT" dirty="0"/>
              <a:t>̀ di studio, ricerca e approfondimento disciplinare; </a:t>
            </a:r>
          </a:p>
          <a:p>
            <a:endParaRPr lang="it-IT" dirty="0"/>
          </a:p>
          <a:p>
            <a:r>
              <a:rPr lang="it-IT" b="1" dirty="0">
                <a:solidFill>
                  <a:srgbClr val="FF0000"/>
                </a:solidFill>
              </a:rPr>
              <a:t>padroneggiare</a:t>
            </a:r>
            <a:r>
              <a:rPr lang="it-IT" dirty="0"/>
              <a:t> l’uso di strumenti tecnologici con particolare attenzione alla sicurezza nei luoghi di vita e di lavoro, alla tutela della persona, dell’ambiente e del territorio; 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utilizzare</a:t>
            </a:r>
            <a:r>
              <a:rPr lang="it-IT" dirty="0"/>
              <a:t>, in contesti di ricerca applicata, procedure e tecniche per trovare soluzioni innovative e migliorative, in relazione ai campi di propria competenza; </a:t>
            </a:r>
          </a:p>
          <a:p>
            <a:endParaRPr lang="it-IT" dirty="0"/>
          </a:p>
          <a:p>
            <a:r>
              <a:rPr lang="it-IT" b="1" dirty="0" smtClean="0">
                <a:solidFill>
                  <a:srgbClr val="FF0000"/>
                </a:solidFill>
              </a:rPr>
              <a:t>cogliere</a:t>
            </a:r>
            <a:r>
              <a:rPr lang="it-IT" dirty="0" smtClean="0"/>
              <a:t> </a:t>
            </a:r>
            <a:r>
              <a:rPr lang="it-IT" dirty="0"/>
              <a:t>l’importanza dell’orientamento al risultato, del lavoro per obiettivi e della necessità di assumere </a:t>
            </a:r>
            <a:r>
              <a:rPr lang="it-IT" dirty="0" err="1"/>
              <a:t>responsabilita</a:t>
            </a:r>
            <a:r>
              <a:rPr lang="it-IT" dirty="0"/>
              <a:t>̀ nel rispetto dell’etica e della deontologia professionale; </a:t>
            </a:r>
          </a:p>
          <a:p>
            <a:endParaRPr lang="it-IT" dirty="0"/>
          </a:p>
          <a:p>
            <a:r>
              <a:rPr lang="it-IT" b="1" dirty="0" smtClean="0">
                <a:solidFill>
                  <a:srgbClr val="FF0000"/>
                </a:solidFill>
              </a:rPr>
              <a:t>saper </a:t>
            </a:r>
            <a:r>
              <a:rPr lang="it-IT" b="1" dirty="0">
                <a:solidFill>
                  <a:srgbClr val="FF0000"/>
                </a:solidFill>
              </a:rPr>
              <a:t>interpretare </a:t>
            </a:r>
            <a:r>
              <a:rPr lang="it-IT" dirty="0"/>
              <a:t>il proprio autonomo ruolo nel lavoro di gruppo; </a:t>
            </a:r>
          </a:p>
          <a:p>
            <a:endParaRPr lang="it-IT" dirty="0"/>
          </a:p>
          <a:p>
            <a:r>
              <a:rPr lang="it-IT" b="1" dirty="0" smtClean="0">
                <a:solidFill>
                  <a:srgbClr val="FF0000"/>
                </a:solidFill>
              </a:rPr>
              <a:t>analizzare </a:t>
            </a:r>
            <a:r>
              <a:rPr lang="it-IT" b="1" dirty="0">
                <a:solidFill>
                  <a:srgbClr val="FF0000"/>
                </a:solidFill>
              </a:rPr>
              <a:t>criticamente </a:t>
            </a:r>
            <a:r>
              <a:rPr lang="it-IT" dirty="0"/>
              <a:t>il contributo apportato dalla scienza e dalla tecnologia allo sviluppo dei </a:t>
            </a:r>
            <a:r>
              <a:rPr lang="it-IT" dirty="0" err="1"/>
              <a:t>saperi</a:t>
            </a:r>
            <a:r>
              <a:rPr lang="it-IT" dirty="0"/>
              <a:t> e dei valori, al cambiamento delle condizioni di vita e dei modi di fruizione </a:t>
            </a:r>
            <a:r>
              <a:rPr lang="it-IT" dirty="0" smtClean="0"/>
              <a:t>culturale</a:t>
            </a:r>
            <a:r>
              <a:rPr lang="it-IT" dirty="0"/>
              <a:t>; 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essere </a:t>
            </a:r>
            <a:r>
              <a:rPr lang="it-IT" b="1" dirty="0">
                <a:solidFill>
                  <a:srgbClr val="FF0000"/>
                </a:solidFill>
              </a:rPr>
              <a:t>consapevole </a:t>
            </a:r>
            <a:r>
              <a:rPr lang="it-IT" dirty="0"/>
              <a:t>del valore sociale della propria </a:t>
            </a:r>
            <a:r>
              <a:rPr lang="it-IT" dirty="0" err="1"/>
              <a:t>attivita</a:t>
            </a:r>
            <a:r>
              <a:rPr lang="it-IT" dirty="0"/>
              <a:t>̀, partecipando attivamente alla vita civile e culturale a livello locale, nazionale e comunitario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rgbClr val="FF0000"/>
                </a:solidFill>
              </a:rPr>
              <a:t>saper </a:t>
            </a:r>
            <a:r>
              <a:rPr lang="it-IT" b="1" dirty="0">
                <a:solidFill>
                  <a:srgbClr val="FF0000"/>
                </a:solidFill>
              </a:rPr>
              <a:t>interpretare </a:t>
            </a:r>
            <a:r>
              <a:rPr lang="it-IT" dirty="0"/>
              <a:t>il proprio autonomo ruolo nel lavoro di gruppo; </a:t>
            </a:r>
          </a:p>
          <a:p>
            <a:endParaRPr lang="it-IT" dirty="0" smtClean="0"/>
          </a:p>
        </p:txBody>
      </p:sp>
      <p:sp>
        <p:nvSpPr>
          <p:cNvPr id="3" name="CasellaDiTesto 2"/>
          <p:cNvSpPr txBox="1"/>
          <p:nvPr/>
        </p:nvSpPr>
        <p:spPr>
          <a:xfrm>
            <a:off x="450938" y="125260"/>
            <a:ext cx="3532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chemeClr val="accent6">
                    <a:lumMod val="75000"/>
                  </a:schemeClr>
                </a:solidFill>
              </a:rPr>
              <a:t>Profilo dello Studente </a:t>
            </a:r>
            <a:r>
              <a:rPr lang="it-IT" sz="1400" smtClean="0">
                <a:solidFill>
                  <a:schemeClr val="accent6">
                    <a:lumMod val="75000"/>
                  </a:schemeClr>
                </a:solidFill>
              </a:rPr>
              <a:t>Istituti Tecnici</a:t>
            </a:r>
            <a:endParaRPr lang="it-IT" sz="140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95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972</Words>
  <Application>Microsoft Macintosh PowerPoint</Application>
  <PresentationFormat>Widescreen</PresentationFormat>
  <Paragraphs>81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Times New Roman</vt:lpstr>
      <vt:lpstr>Arial</vt:lpstr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 di Microsoft Office</cp:lastModifiedBy>
  <cp:revision>25</cp:revision>
  <dcterms:created xsi:type="dcterms:W3CDTF">2017-10-31T11:15:03Z</dcterms:created>
  <dcterms:modified xsi:type="dcterms:W3CDTF">2021-03-20T18:43:45Z</dcterms:modified>
</cp:coreProperties>
</file>