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261" r:id="rId3"/>
    <p:sldId id="256" r:id="rId4"/>
    <p:sldId id="257" r:id="rId5"/>
    <p:sldId id="263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 showGuides="1">
      <p:cViewPr varScale="1">
        <p:scale>
          <a:sx n="102" d="100"/>
          <a:sy n="102" d="100"/>
        </p:scale>
        <p:origin x="8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152D-B4BA-BA43-958E-F4D6A1719736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66D32-481F-FC4B-A983-91D5C6375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41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6D32-481F-FC4B-A983-91D5C637535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22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6D32-481F-FC4B-A983-91D5C637535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87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6D32-481F-FC4B-A983-91D5C637535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68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6D32-481F-FC4B-A983-91D5C637535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4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6D32-481F-FC4B-A983-91D5C637535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83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7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41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74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44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92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34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14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75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56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98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1123-66D9-B849-A265-2486BFB9E254}" type="datetimeFigureOut">
              <a:rPr lang="it-IT" smtClean="0"/>
              <a:t>02/11/17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182C-947D-3040-A8B0-DAF3EFB8B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8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351584" y="501791"/>
            <a:ext cx="7488832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Indicazioni Nazionali per il Curricolo</a:t>
            </a:r>
          </a:p>
          <a:p>
            <a:pPr algn="ctr"/>
            <a:r>
              <a:rPr lang="it-IT" sz="24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Scuola Secondaria di 2° Grado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60446" y="5156550"/>
            <a:ext cx="508251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Profilo </a:t>
            </a:r>
            <a:r>
              <a:rPr lang="it-IT" sz="3600" b="1" i="1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dello Studente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828" y="1649449"/>
            <a:ext cx="5597179" cy="34379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142" y="4841759"/>
            <a:ext cx="1913868" cy="1275912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009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00834" y="3734290"/>
            <a:ext cx="11398684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linea con le </a:t>
            </a:r>
            <a:r>
              <a:rPr lang="it-IT" b="1" i="1" dirty="0">
                <a:solidFill>
                  <a:srgbClr val="FF0000"/>
                </a:solidFill>
              </a:rPr>
              <a:t>indicazioni dell'Unione europea </a:t>
            </a:r>
            <a:r>
              <a:rPr lang="it-IT" dirty="0"/>
              <a:t>e in coerenza con la </a:t>
            </a:r>
            <a:r>
              <a:rPr lang="it-IT" b="1" i="1" dirty="0">
                <a:solidFill>
                  <a:srgbClr val="FF0000"/>
                </a:solidFill>
              </a:rPr>
              <a:t>normativa </a:t>
            </a:r>
            <a:r>
              <a:rPr lang="it-IT" b="1" i="1" dirty="0" smtClean="0">
                <a:solidFill>
                  <a:srgbClr val="FF0000"/>
                </a:solidFill>
              </a:rPr>
              <a:t>sull'obbligo </a:t>
            </a:r>
            <a:r>
              <a:rPr lang="it-IT" b="1" i="1" dirty="0">
                <a:solidFill>
                  <a:srgbClr val="FF0000"/>
                </a:solidFill>
              </a:rPr>
              <a:t>di istruzione</a:t>
            </a:r>
            <a:r>
              <a:rPr lang="it-IT" dirty="0"/>
              <a:t>, che prevede lo </a:t>
            </a:r>
            <a:r>
              <a:rPr lang="it-IT" b="1" i="1" dirty="0">
                <a:solidFill>
                  <a:srgbClr val="FF0000"/>
                </a:solidFill>
              </a:rPr>
              <a:t>studio</a:t>
            </a:r>
            <a:r>
              <a:rPr lang="it-IT" dirty="0"/>
              <a:t>, l'</a:t>
            </a:r>
            <a:r>
              <a:rPr lang="it-IT" b="1" i="1" dirty="0">
                <a:solidFill>
                  <a:srgbClr val="FF0000"/>
                </a:solidFill>
              </a:rPr>
              <a:t>approfondimento</a:t>
            </a:r>
            <a:r>
              <a:rPr lang="it-IT" dirty="0"/>
              <a:t> e l'</a:t>
            </a:r>
            <a:r>
              <a:rPr lang="it-IT" b="1" i="1" dirty="0">
                <a:solidFill>
                  <a:srgbClr val="FF0000"/>
                </a:solidFill>
              </a:rPr>
              <a:t>applicazione</a:t>
            </a:r>
            <a:r>
              <a:rPr lang="it-IT" dirty="0"/>
              <a:t> di </a:t>
            </a:r>
            <a:r>
              <a:rPr lang="it-IT" b="1" dirty="0" smtClean="0">
                <a:solidFill>
                  <a:srgbClr val="00B050"/>
                </a:solidFill>
              </a:rPr>
              <a:t>linguaggi </a:t>
            </a:r>
            <a:r>
              <a:rPr lang="it-IT" b="1" dirty="0">
                <a:solidFill>
                  <a:srgbClr val="00B050"/>
                </a:solidFill>
              </a:rPr>
              <a:t>e metodologie </a:t>
            </a:r>
            <a:r>
              <a:rPr lang="it-IT" dirty="0"/>
              <a:t>di carattere </a:t>
            </a:r>
            <a:r>
              <a:rPr lang="it-IT" b="1" i="1" dirty="0">
                <a:solidFill>
                  <a:srgbClr val="00B050"/>
                </a:solidFill>
              </a:rPr>
              <a:t>generale</a:t>
            </a:r>
            <a:r>
              <a:rPr lang="it-IT" dirty="0"/>
              <a:t> e </a:t>
            </a:r>
            <a:r>
              <a:rPr lang="it-IT" b="1" i="1" dirty="0" smtClean="0">
                <a:solidFill>
                  <a:srgbClr val="00B050"/>
                </a:solidFill>
              </a:rPr>
              <a:t>specifico</a:t>
            </a:r>
            <a:r>
              <a:rPr lang="mr-IN" b="1" i="1" dirty="0" smtClean="0">
                <a:solidFill>
                  <a:srgbClr val="00B050"/>
                </a:solidFill>
              </a:rPr>
              <a:t>…</a:t>
            </a:r>
            <a:endParaRPr lang="it-IT" b="1" i="1" dirty="0" smtClean="0">
              <a:solidFill>
                <a:srgbClr val="00B050"/>
              </a:solidFill>
            </a:endParaRPr>
          </a:p>
          <a:p>
            <a:endParaRPr lang="it-IT" b="1" i="1" dirty="0">
              <a:solidFill>
                <a:srgbClr val="00B050"/>
              </a:solidFill>
            </a:endParaRPr>
          </a:p>
          <a:p>
            <a:r>
              <a:rPr lang="mr-IN" dirty="0" smtClean="0"/>
              <a:t>…</a:t>
            </a:r>
            <a:r>
              <a:rPr lang="it-IT" dirty="0" smtClean="0"/>
              <a:t>l'</a:t>
            </a:r>
            <a:r>
              <a:rPr lang="it-IT" b="1" i="1" dirty="0" smtClean="0">
                <a:solidFill>
                  <a:srgbClr val="FF0000"/>
                </a:solidFill>
              </a:rPr>
              <a:t>offerta </a:t>
            </a:r>
            <a:r>
              <a:rPr lang="it-IT" b="1" i="1" dirty="0">
                <a:solidFill>
                  <a:srgbClr val="FF0000"/>
                </a:solidFill>
              </a:rPr>
              <a:t>formativa </a:t>
            </a:r>
            <a:r>
              <a:rPr lang="it-IT" dirty="0"/>
              <a:t>degli istituti professionali si articola in un'</a:t>
            </a:r>
            <a:r>
              <a:rPr lang="it-IT" b="1" i="1" dirty="0">
                <a:solidFill>
                  <a:srgbClr val="FF0000"/>
                </a:solidFill>
              </a:rPr>
              <a:t>area di istruzione generale</a:t>
            </a:r>
            <a:r>
              <a:rPr lang="it-IT" dirty="0"/>
              <a:t>, comune a tutti i percorsi, </a:t>
            </a:r>
            <a:endParaRPr lang="it-IT" dirty="0" smtClean="0"/>
          </a:p>
          <a:p>
            <a:r>
              <a:rPr lang="it-IT" dirty="0" smtClean="0"/>
              <a:t>e in specifiche </a:t>
            </a:r>
            <a:r>
              <a:rPr lang="it-IT" b="1" i="1" dirty="0">
                <a:solidFill>
                  <a:srgbClr val="FF0000"/>
                </a:solidFill>
              </a:rPr>
              <a:t>aree di indirizzo</a:t>
            </a:r>
            <a:r>
              <a:rPr lang="it-IT" dirty="0" smtClean="0"/>
              <a:t>.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43405" y="140473"/>
            <a:ext cx="652606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</a:t>
            </a:r>
            <a:r>
              <a:rPr lang="it-IT" sz="2400" b="1" dirty="0" smtClean="0">
                <a:solidFill>
                  <a:srgbClr val="FF0000"/>
                </a:solidFill>
              </a:rPr>
              <a:t>PROFILO</a:t>
            </a:r>
            <a:r>
              <a:rPr lang="it-IT" sz="2400" b="1" dirty="0" smtClean="0"/>
              <a:t> </a:t>
            </a:r>
            <a:r>
              <a:rPr lang="it-IT" sz="2400" b="1" dirty="0"/>
              <a:t>culturale, educativo e professionale </a:t>
            </a:r>
          </a:p>
          <a:p>
            <a:pPr algn="ctr"/>
            <a:r>
              <a:rPr lang="it-IT" sz="2400" b="1" dirty="0" smtClean="0"/>
              <a:t>degli </a:t>
            </a:r>
            <a:r>
              <a:rPr lang="it-IT" sz="2400" b="1" dirty="0" smtClean="0">
                <a:solidFill>
                  <a:srgbClr val="FF0000"/>
                </a:solidFill>
              </a:rPr>
              <a:t>ISTITUTI PROFESSIONALI 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0834" y="1227552"/>
            <a:ext cx="11398684" cy="184665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sz="1400" dirty="0" smtClean="0"/>
          </a:p>
          <a:p>
            <a:r>
              <a:rPr lang="it-IT" sz="2400" dirty="0"/>
              <a:t>è connotata </a:t>
            </a:r>
            <a:r>
              <a:rPr lang="it-IT" sz="2400" dirty="0" smtClean="0"/>
              <a:t>dall'</a:t>
            </a:r>
            <a:r>
              <a:rPr lang="it-IT" sz="2400" b="1" i="1" dirty="0" smtClean="0">
                <a:solidFill>
                  <a:srgbClr val="FF0000"/>
                </a:solidFill>
              </a:rPr>
              <a:t>INTEGRAZIONE</a:t>
            </a:r>
            <a:r>
              <a:rPr lang="it-IT" sz="2400" dirty="0" smtClean="0"/>
              <a:t> </a:t>
            </a:r>
            <a:r>
              <a:rPr lang="it-IT" sz="2400" dirty="0"/>
              <a:t>tra una </a:t>
            </a:r>
            <a:r>
              <a:rPr lang="it-IT" sz="2400" b="1" i="1" dirty="0">
                <a:solidFill>
                  <a:srgbClr val="FF0000"/>
                </a:solidFill>
              </a:rPr>
              <a:t>solida base di istruzione generale</a:t>
            </a:r>
            <a:r>
              <a:rPr lang="it-IT" sz="2400" dirty="0"/>
              <a:t> e la </a:t>
            </a:r>
            <a:r>
              <a:rPr lang="it-IT" sz="2400" b="1" i="1" dirty="0">
                <a:solidFill>
                  <a:srgbClr val="FF0000"/>
                </a:solidFill>
              </a:rPr>
              <a:t>cultura professionale</a:t>
            </a:r>
            <a:r>
              <a:rPr lang="it-IT" sz="2400" dirty="0"/>
              <a:t> che consente agli studenti di </a:t>
            </a:r>
            <a:r>
              <a:rPr lang="it-IT" sz="2400" b="1" i="1" dirty="0">
                <a:solidFill>
                  <a:srgbClr val="FF0000"/>
                </a:solidFill>
              </a:rPr>
              <a:t>sviluppare i saperi </a:t>
            </a:r>
            <a:r>
              <a:rPr lang="it-IT" sz="2400" dirty="0"/>
              <a:t>e le </a:t>
            </a:r>
            <a:r>
              <a:rPr lang="it-IT" sz="2400" b="1" i="1" dirty="0">
                <a:solidFill>
                  <a:srgbClr val="FF0000"/>
                </a:solidFill>
              </a:rPr>
              <a:t>competenze</a:t>
            </a:r>
            <a:r>
              <a:rPr lang="it-IT" sz="2400" dirty="0"/>
              <a:t> necessari ad </a:t>
            </a:r>
            <a:r>
              <a:rPr lang="it-IT" sz="2400" b="1" i="1" dirty="0">
                <a:solidFill>
                  <a:srgbClr val="00B050"/>
                </a:solidFill>
              </a:rPr>
              <a:t>assumere ruoli tecnici operativi </a:t>
            </a:r>
            <a:r>
              <a:rPr lang="it-IT" sz="2400" dirty="0"/>
              <a:t>nei settori produttivi e di servizio di riferimento, </a:t>
            </a:r>
            <a:r>
              <a:rPr lang="it-IT" sz="2400" b="1" i="1" dirty="0">
                <a:solidFill>
                  <a:srgbClr val="00B050"/>
                </a:solidFill>
              </a:rPr>
              <a:t>considerati nella loro dimensione </a:t>
            </a:r>
            <a:r>
              <a:rPr lang="it-IT" sz="2400" b="1" i="1" dirty="0" smtClean="0">
                <a:solidFill>
                  <a:srgbClr val="FF0000"/>
                </a:solidFill>
              </a:rPr>
              <a:t>sistemica</a:t>
            </a:r>
            <a:r>
              <a:rPr lang="mr-IN" sz="2400" dirty="0" smtClean="0">
                <a:solidFill>
                  <a:srgbClr val="FF0000"/>
                </a:solidFill>
              </a:rPr>
              <a:t>…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863" y="971667"/>
            <a:ext cx="1964498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IDENTITÀ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0834" y="5713753"/>
            <a:ext cx="11398684" cy="86177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Le </a:t>
            </a:r>
            <a:r>
              <a:rPr lang="it-IT" b="1" i="1" dirty="0">
                <a:solidFill>
                  <a:srgbClr val="FF0000"/>
                </a:solidFill>
              </a:rPr>
              <a:t>linee guida </a:t>
            </a:r>
            <a:r>
              <a:rPr lang="it-IT" dirty="0" smtClean="0"/>
              <a:t>comprendono, </a:t>
            </a:r>
            <a:r>
              <a:rPr lang="it-IT" dirty="0" err="1" smtClean="0"/>
              <a:t>altresi</a:t>
            </a:r>
            <a:r>
              <a:rPr lang="it-IT" dirty="0" smtClean="0"/>
              <a:t>̀,  </a:t>
            </a:r>
            <a:r>
              <a:rPr lang="it-IT" dirty="0"/>
              <a:t>l’</a:t>
            </a:r>
            <a:r>
              <a:rPr lang="it-IT" b="1" i="1" dirty="0">
                <a:solidFill>
                  <a:srgbClr val="00B0F0"/>
                </a:solidFill>
              </a:rPr>
              <a:t>articolazione</a:t>
            </a:r>
            <a:r>
              <a:rPr lang="it-IT" dirty="0"/>
              <a:t> in </a:t>
            </a:r>
            <a:r>
              <a:rPr lang="it-IT" b="1" i="1" dirty="0">
                <a:solidFill>
                  <a:srgbClr val="FF0000"/>
                </a:solidFill>
              </a:rPr>
              <a:t>competenze, abilità e conoscenze </a:t>
            </a:r>
            <a:r>
              <a:rPr lang="it-IT" b="1" i="1" dirty="0">
                <a:solidFill>
                  <a:srgbClr val="00B0F0"/>
                </a:solidFill>
              </a:rPr>
              <a:t>dei risultati di apprendimento</a:t>
            </a:r>
            <a:r>
              <a:rPr lang="it-IT" dirty="0"/>
              <a:t>, </a:t>
            </a:r>
            <a:endParaRPr lang="it-IT" dirty="0" smtClean="0"/>
          </a:p>
          <a:p>
            <a:endParaRPr lang="it-IT" sz="1600" i="1" dirty="0"/>
          </a:p>
          <a:p>
            <a:r>
              <a:rPr lang="it-IT" sz="1600" i="1" dirty="0" smtClean="0"/>
              <a:t>(anche </a:t>
            </a:r>
            <a:r>
              <a:rPr lang="it-IT" sz="1600" i="1" dirty="0"/>
              <a:t>con riferimento al </a:t>
            </a:r>
            <a:r>
              <a:rPr lang="it-IT" sz="1600" b="1" i="1" dirty="0">
                <a:solidFill>
                  <a:srgbClr val="00B050"/>
                </a:solidFill>
              </a:rPr>
              <a:t>Quadro europeo </a:t>
            </a:r>
            <a:r>
              <a:rPr lang="it-IT" sz="1600" i="1" dirty="0"/>
              <a:t>delle qualifiche per l’</a:t>
            </a:r>
            <a:r>
              <a:rPr lang="it-IT" sz="1600" b="1" i="1" dirty="0">
                <a:solidFill>
                  <a:srgbClr val="00B050"/>
                </a:solidFill>
              </a:rPr>
              <a:t>apprendimento permanente</a:t>
            </a:r>
            <a:r>
              <a:rPr lang="it-IT" sz="1600" i="1" dirty="0"/>
              <a:t> </a:t>
            </a:r>
            <a:r>
              <a:rPr lang="it-IT" sz="1600" i="1" dirty="0" smtClean="0"/>
              <a:t>- </a:t>
            </a:r>
            <a:r>
              <a:rPr lang="it-IT" sz="1600" i="1" dirty="0" smtClean="0">
                <a:solidFill>
                  <a:srgbClr val="FF0000"/>
                </a:solidFill>
              </a:rPr>
              <a:t>European </a:t>
            </a:r>
            <a:r>
              <a:rPr lang="it-IT" sz="1600" i="1" dirty="0">
                <a:solidFill>
                  <a:srgbClr val="FF0000"/>
                </a:solidFill>
              </a:rPr>
              <a:t>Qualifications Framework-EQF</a:t>
            </a:r>
            <a:r>
              <a:rPr lang="it-IT" sz="1600" i="1" dirty="0" smtClean="0"/>
              <a:t>) </a:t>
            </a:r>
            <a:r>
              <a:rPr lang="it-IT" sz="1600" i="1" dirty="0" smtClean="0">
                <a:solidFill>
                  <a:srgbClr val="FF0000"/>
                </a:solidFill>
              </a:rPr>
              <a:t> </a:t>
            </a:r>
            <a:endParaRPr lang="it-IT" sz="1600" i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5863" y="3496324"/>
            <a:ext cx="3987455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 percorsi degli </a:t>
            </a:r>
            <a:r>
              <a:rPr lang="it-IT" sz="2400" dirty="0" smtClean="0">
                <a:solidFill>
                  <a:schemeClr val="bg1"/>
                </a:solidFill>
              </a:rPr>
              <a:t>Istituti Tecnici</a:t>
            </a:r>
            <a:endParaRPr lang="it-IT" sz="2400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17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43405" y="212943"/>
            <a:ext cx="652606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</a:t>
            </a:r>
            <a:r>
              <a:rPr lang="it-IT" sz="2400" b="1" dirty="0" smtClean="0">
                <a:solidFill>
                  <a:srgbClr val="FF0000"/>
                </a:solidFill>
              </a:rPr>
              <a:t>PROFILO</a:t>
            </a:r>
            <a:r>
              <a:rPr lang="it-IT" sz="2400" b="1" dirty="0" smtClean="0"/>
              <a:t> </a:t>
            </a:r>
            <a:r>
              <a:rPr lang="it-IT" sz="2400" b="1" dirty="0"/>
              <a:t>culturale, educativo e professionale </a:t>
            </a:r>
          </a:p>
          <a:p>
            <a:pPr algn="ctr"/>
            <a:r>
              <a:rPr lang="it-IT" sz="2400" b="1" dirty="0" smtClean="0"/>
              <a:t>degli </a:t>
            </a:r>
            <a:r>
              <a:rPr lang="it-IT" sz="2400" b="1" dirty="0" smtClean="0">
                <a:solidFill>
                  <a:srgbClr val="FF0000"/>
                </a:solidFill>
              </a:rPr>
              <a:t>ISTITUTI PROFESSIONALI 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8308" y="1640910"/>
            <a:ext cx="11398684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b="1" dirty="0"/>
              <a:t>Gli studenti degli istituti professionali </a:t>
            </a:r>
            <a:r>
              <a:rPr lang="it-IT" b="1" dirty="0">
                <a:solidFill>
                  <a:srgbClr val="FF0000"/>
                </a:solidFill>
              </a:rPr>
              <a:t>conseguono la propria preparazione di base </a:t>
            </a:r>
            <a:r>
              <a:rPr lang="it-IT" b="1" dirty="0"/>
              <a:t>con l'</a:t>
            </a:r>
            <a:r>
              <a:rPr lang="it-IT" b="1" dirty="0">
                <a:solidFill>
                  <a:srgbClr val="00B050"/>
                </a:solidFill>
              </a:rPr>
              <a:t>uso sistematico </a:t>
            </a:r>
            <a:r>
              <a:rPr lang="it-IT" b="1" dirty="0"/>
              <a:t>di </a:t>
            </a:r>
            <a:r>
              <a:rPr lang="it-IT" b="1" dirty="0">
                <a:solidFill>
                  <a:srgbClr val="FF0000"/>
                </a:solidFill>
              </a:rPr>
              <a:t>metodi</a:t>
            </a:r>
            <a:r>
              <a:rPr lang="it-IT" b="1" dirty="0"/>
              <a:t> che, attraverso la </a:t>
            </a:r>
            <a:r>
              <a:rPr lang="it-IT" b="1" dirty="0">
                <a:solidFill>
                  <a:srgbClr val="00B050"/>
                </a:solidFill>
              </a:rPr>
              <a:t>personalizzazione dei percorsi</a:t>
            </a:r>
            <a:r>
              <a:rPr lang="it-IT" b="1" dirty="0"/>
              <a:t>, valorizzano l'apprendimento in contesti formali, non formali e informali.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9524" y="3245294"/>
            <a:ext cx="991434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ha </a:t>
            </a:r>
            <a:r>
              <a:rPr lang="it-IT" dirty="0"/>
              <a:t>l’</a:t>
            </a:r>
            <a:r>
              <a:rPr lang="it-IT" b="1" i="1" dirty="0">
                <a:solidFill>
                  <a:srgbClr val="FF0000"/>
                </a:solidFill>
              </a:rPr>
              <a:t>obiettivo </a:t>
            </a:r>
            <a:r>
              <a:rPr lang="it-IT" dirty="0"/>
              <a:t>di fornire ai giovani la </a:t>
            </a:r>
            <a:r>
              <a:rPr lang="it-IT" b="1" i="1" dirty="0">
                <a:solidFill>
                  <a:srgbClr val="FF0000"/>
                </a:solidFill>
              </a:rPr>
              <a:t>preparazione di base</a:t>
            </a:r>
            <a:r>
              <a:rPr lang="it-IT" dirty="0"/>
              <a:t>, </a:t>
            </a:r>
            <a:r>
              <a:rPr lang="it-IT" b="1" i="1" dirty="0">
                <a:solidFill>
                  <a:srgbClr val="00B0F0"/>
                </a:solidFill>
              </a:rPr>
              <a:t>acquisita attraverso il rafforzamento e lo sviluppo degli assi culturali </a:t>
            </a:r>
            <a:r>
              <a:rPr lang="it-IT" dirty="0"/>
              <a:t>che caratterizzano l’obbligo di istruzione: </a:t>
            </a:r>
            <a:r>
              <a:rPr lang="it-IT" b="1" i="1" dirty="0">
                <a:solidFill>
                  <a:srgbClr val="FF0000"/>
                </a:solidFill>
              </a:rPr>
              <a:t>asse dei linguaggi, matematico, scientifico-tecnologico, storico-sociale. </a:t>
            </a:r>
            <a:endParaRPr lang="it-IT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1458" y="3014462"/>
            <a:ext cx="4421686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</a:rPr>
              <a:t>AREA </a:t>
            </a:r>
            <a:r>
              <a:rPr lang="it-IT" sz="2400" dirty="0">
                <a:solidFill>
                  <a:schemeClr val="bg1"/>
                </a:solidFill>
              </a:rPr>
              <a:t>DI ISTRUZIONE GENERALE</a:t>
            </a:r>
            <a:endParaRPr lang="it-IT" sz="2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2051" y="5003584"/>
            <a:ext cx="991434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b="1" i="1" dirty="0">
                <a:solidFill>
                  <a:srgbClr val="00B050"/>
                </a:solidFill>
              </a:rPr>
              <a:t>presenti sin dal primo biennio</a:t>
            </a:r>
            <a:r>
              <a:rPr lang="it-IT" dirty="0"/>
              <a:t>, hanno </a:t>
            </a:r>
            <a:r>
              <a:rPr lang="it-IT" dirty="0" smtClean="0"/>
              <a:t>l'</a:t>
            </a:r>
            <a:r>
              <a:rPr lang="it-IT" b="1" i="1" dirty="0" smtClean="0">
                <a:solidFill>
                  <a:srgbClr val="FF0000"/>
                </a:solidFill>
              </a:rPr>
              <a:t>OBIETTIVO</a:t>
            </a:r>
            <a:r>
              <a:rPr lang="it-IT" dirty="0" smtClean="0"/>
              <a:t> </a:t>
            </a:r>
            <a:r>
              <a:rPr lang="it-IT" dirty="0"/>
              <a:t>di </a:t>
            </a:r>
            <a:r>
              <a:rPr lang="it-IT" b="1" i="1" dirty="0">
                <a:solidFill>
                  <a:srgbClr val="00B050"/>
                </a:solidFill>
              </a:rPr>
              <a:t>far acquisire agli studenti </a:t>
            </a:r>
            <a:r>
              <a:rPr lang="it-IT" b="1" i="1" dirty="0" smtClean="0">
                <a:solidFill>
                  <a:srgbClr val="FF0000"/>
                </a:solidFill>
              </a:rPr>
              <a:t>COMPETENZE</a:t>
            </a:r>
            <a:r>
              <a:rPr lang="it-IT" dirty="0" smtClean="0"/>
              <a:t> </a:t>
            </a:r>
            <a:r>
              <a:rPr lang="it-IT" dirty="0"/>
              <a:t>spendibili in vari contesti di vita e di lavoro, mettendo i </a:t>
            </a:r>
            <a:r>
              <a:rPr lang="it-IT" b="1" i="1" dirty="0" smtClean="0">
                <a:solidFill>
                  <a:srgbClr val="FF0000"/>
                </a:solidFill>
              </a:rPr>
              <a:t>diplomati </a:t>
            </a:r>
            <a:r>
              <a:rPr lang="it-IT" b="1" i="1" dirty="0">
                <a:solidFill>
                  <a:srgbClr val="FF0000"/>
                </a:solidFill>
              </a:rPr>
              <a:t>in grado </a:t>
            </a:r>
            <a:r>
              <a:rPr lang="it-IT" dirty="0"/>
              <a:t>di </a:t>
            </a:r>
            <a:r>
              <a:rPr lang="it-IT" b="1" i="1" dirty="0">
                <a:solidFill>
                  <a:srgbClr val="00B050"/>
                </a:solidFill>
              </a:rPr>
              <a:t>assumere autonome </a:t>
            </a:r>
            <a:r>
              <a:rPr lang="it-IT" b="1" i="1" dirty="0" err="1">
                <a:solidFill>
                  <a:srgbClr val="00B050"/>
                </a:solidFill>
              </a:rPr>
              <a:t>responsabilita</a:t>
            </a:r>
            <a:r>
              <a:rPr lang="it-IT" b="1" i="1" dirty="0">
                <a:solidFill>
                  <a:srgbClr val="00B050"/>
                </a:solidFill>
              </a:rPr>
              <a:t>̀ </a:t>
            </a:r>
            <a:r>
              <a:rPr lang="it-IT" dirty="0"/>
              <a:t>nei </a:t>
            </a:r>
            <a:r>
              <a:rPr lang="it-IT" b="1" i="1" dirty="0">
                <a:solidFill>
                  <a:srgbClr val="FF0000"/>
                </a:solidFill>
              </a:rPr>
              <a:t>processi produttivi e di </a:t>
            </a:r>
            <a:r>
              <a:rPr lang="it-IT" b="1" i="1" dirty="0" smtClean="0">
                <a:solidFill>
                  <a:srgbClr val="FF0000"/>
                </a:solidFill>
              </a:rPr>
              <a:t>s</a:t>
            </a:r>
            <a:r>
              <a:rPr lang="it-IT" dirty="0" smtClean="0"/>
              <a:t>ervizio </a:t>
            </a:r>
            <a:r>
              <a:rPr lang="it-IT" dirty="0"/>
              <a:t>e di </a:t>
            </a:r>
            <a:r>
              <a:rPr lang="it-IT" b="1" i="1" dirty="0">
                <a:solidFill>
                  <a:srgbClr val="FF0000"/>
                </a:solidFill>
              </a:rPr>
              <a:t>collaborare costruttivamente alla soluzione di problemi</a:t>
            </a:r>
            <a:r>
              <a:rPr lang="it-IT" dirty="0"/>
              <a:t>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13984" y="4772752"/>
            <a:ext cx="4409160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AREE di INDIRIZZO</a:t>
            </a:r>
            <a:endParaRPr lang="it-IT" sz="2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3984" y="1367660"/>
            <a:ext cx="5098093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 percorsi degli </a:t>
            </a:r>
            <a:r>
              <a:rPr lang="it-IT" sz="2400" smtClean="0">
                <a:solidFill>
                  <a:schemeClr val="bg1"/>
                </a:solidFill>
              </a:rPr>
              <a:t>Istituti PROFESSIONALI</a:t>
            </a:r>
            <a:endParaRPr lang="it-IT" sz="2400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568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43405" y="75157"/>
            <a:ext cx="652606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</a:t>
            </a:r>
            <a:r>
              <a:rPr lang="it-IT" sz="2400" b="1" dirty="0" smtClean="0">
                <a:solidFill>
                  <a:srgbClr val="FF0000"/>
                </a:solidFill>
              </a:rPr>
              <a:t>PROFILO</a:t>
            </a:r>
            <a:r>
              <a:rPr lang="it-IT" sz="2400" b="1" dirty="0" smtClean="0"/>
              <a:t> </a:t>
            </a:r>
            <a:r>
              <a:rPr lang="it-IT" sz="2400" b="1" dirty="0"/>
              <a:t>culturale, educativo e professionale </a:t>
            </a:r>
          </a:p>
          <a:p>
            <a:pPr algn="ctr"/>
            <a:r>
              <a:rPr lang="it-IT" sz="2400" b="1" dirty="0" smtClean="0"/>
              <a:t>degli </a:t>
            </a:r>
            <a:r>
              <a:rPr lang="it-IT" sz="2400" b="1" dirty="0" smtClean="0">
                <a:solidFill>
                  <a:srgbClr val="FF0000"/>
                </a:solidFill>
              </a:rPr>
              <a:t>ISTITUTI PROFESSIONALI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5678" y="1340286"/>
            <a:ext cx="11398684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/>
              <a:t>Le </a:t>
            </a:r>
            <a:r>
              <a:rPr lang="it-IT" dirty="0" err="1"/>
              <a:t>attivita</a:t>
            </a:r>
            <a:r>
              <a:rPr lang="it-IT" dirty="0"/>
              <a:t>̀ e gli insegnamenti relativi a “</a:t>
            </a:r>
            <a:r>
              <a:rPr lang="it-IT" b="1" i="1" dirty="0">
                <a:solidFill>
                  <a:srgbClr val="FF0000"/>
                </a:solidFill>
              </a:rPr>
              <a:t>Cittadinanza e Costituzione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i="1" dirty="0" smtClean="0"/>
              <a:t>di </a:t>
            </a:r>
            <a:r>
              <a:rPr lang="it-IT" i="1" dirty="0"/>
              <a:t>cui all’art. 1 del decreto legge 1 settembre 2008 n. 137, convertito con modificazioni, dalla legge 30 ottobre 2008, n. </a:t>
            </a:r>
            <a:r>
              <a:rPr lang="it-IT" i="1" dirty="0" smtClean="0"/>
              <a:t>169)</a:t>
            </a:r>
            <a:r>
              <a:rPr lang="it-IT" dirty="0" smtClean="0"/>
              <a:t> </a:t>
            </a:r>
            <a:r>
              <a:rPr lang="it-IT" b="1" i="1" dirty="0">
                <a:solidFill>
                  <a:srgbClr val="FF0000"/>
                </a:solidFill>
              </a:rPr>
              <a:t>coinvolgono tutti gli ambiti disciplinari</a:t>
            </a:r>
            <a:r>
              <a:rPr lang="it-IT" dirty="0"/>
              <a:t> e si sviluppano, in particolare, in quelli di </a:t>
            </a:r>
            <a:r>
              <a:rPr lang="it-IT" b="1" i="1" dirty="0">
                <a:solidFill>
                  <a:srgbClr val="00B0F0"/>
                </a:solidFill>
              </a:rPr>
              <a:t>interesse storico- sociale e giuridico-economico. </a:t>
            </a:r>
          </a:p>
          <a:p>
            <a:endParaRPr lang="it-IT" b="1" i="1" dirty="0">
              <a:solidFill>
                <a:srgbClr val="00B0F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862" y="1084401"/>
            <a:ext cx="4908115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smtClean="0">
                <a:solidFill>
                  <a:schemeClr val="bg1"/>
                </a:solidFill>
              </a:rPr>
              <a:t>CITTADINANZA e COSTITUZIONE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9524" y="3270346"/>
            <a:ext cx="1135483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/>
              <a:t>conclusione del </a:t>
            </a:r>
            <a:r>
              <a:rPr lang="it-IT" b="1" i="1" dirty="0">
                <a:solidFill>
                  <a:srgbClr val="00B050"/>
                </a:solidFill>
              </a:rPr>
              <a:t>percorso quinquennale</a:t>
            </a:r>
            <a:r>
              <a:rPr lang="it-IT" dirty="0"/>
              <a:t> consentono agli studenti di </a:t>
            </a:r>
            <a:r>
              <a:rPr lang="it-IT" b="1" i="1" dirty="0">
                <a:solidFill>
                  <a:srgbClr val="FF0000"/>
                </a:solidFill>
              </a:rPr>
              <a:t>inserirsi direttamente nel mondo del </a:t>
            </a:r>
            <a:r>
              <a:rPr lang="it-IT" b="1" i="1" dirty="0" smtClean="0">
                <a:solidFill>
                  <a:srgbClr val="FF0000"/>
                </a:solidFill>
              </a:rPr>
              <a:t>lavoro - </a:t>
            </a:r>
            <a:r>
              <a:rPr lang="it-IT" b="1" i="1" dirty="0">
                <a:solidFill>
                  <a:srgbClr val="FF0000"/>
                </a:solidFill>
              </a:rPr>
              <a:t>di accedere </a:t>
            </a:r>
            <a:r>
              <a:rPr lang="it-IT" b="1" i="1" dirty="0" smtClean="0">
                <a:solidFill>
                  <a:srgbClr val="FF0000"/>
                </a:solidFill>
              </a:rPr>
              <a:t>all’</a:t>
            </a:r>
            <a:r>
              <a:rPr lang="it-IT" b="1" i="1" dirty="0" err="1" smtClean="0">
                <a:solidFill>
                  <a:srgbClr val="FF0000"/>
                </a:solidFill>
              </a:rPr>
              <a:t>Universita</a:t>
            </a:r>
            <a:r>
              <a:rPr lang="it-IT" b="1" i="1" dirty="0" smtClean="0">
                <a:solidFill>
                  <a:srgbClr val="FF0000"/>
                </a:solidFill>
              </a:rPr>
              <a:t>̀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smtClean="0"/>
              <a:t>e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i="1" dirty="0">
                <a:solidFill>
                  <a:srgbClr val="FF0000"/>
                </a:solidFill>
              </a:rPr>
              <a:t>al sistema dell’istruzione e formazione tecnica superiore,</a:t>
            </a:r>
            <a:r>
              <a:rPr lang="it-IT" dirty="0"/>
              <a:t> </a:t>
            </a:r>
            <a:r>
              <a:rPr lang="it-IT" dirty="0" err="1"/>
              <a:t>nonche</a:t>
            </a:r>
            <a:r>
              <a:rPr lang="it-IT" dirty="0"/>
              <a:t>́ ai </a:t>
            </a:r>
            <a:r>
              <a:rPr lang="it-IT" b="1" i="1" dirty="0">
                <a:solidFill>
                  <a:srgbClr val="FF0000"/>
                </a:solidFill>
              </a:rPr>
              <a:t>percorsi di studio </a:t>
            </a:r>
            <a:r>
              <a:rPr lang="it-IT" b="1" i="1" dirty="0"/>
              <a:t>e</a:t>
            </a:r>
            <a:r>
              <a:rPr lang="it-IT" b="1" i="1" dirty="0">
                <a:solidFill>
                  <a:srgbClr val="FF0000"/>
                </a:solidFill>
              </a:rPr>
              <a:t> di lavoro </a:t>
            </a:r>
            <a:r>
              <a:rPr lang="it-IT" b="1" i="1" dirty="0"/>
              <a:t>previsti per </a:t>
            </a:r>
            <a:r>
              <a:rPr lang="it-IT" b="1" i="1" dirty="0">
                <a:solidFill>
                  <a:srgbClr val="FF0000"/>
                </a:solidFill>
              </a:rPr>
              <a:t>l’accesso agli albi delle professioni </a:t>
            </a:r>
            <a:r>
              <a:rPr lang="it-IT" b="1" i="1" dirty="0" smtClean="0">
                <a:solidFill>
                  <a:srgbClr val="FF0000"/>
                </a:solidFill>
              </a:rPr>
              <a:t>tecniche,</a:t>
            </a:r>
            <a:r>
              <a:rPr lang="it-IT" dirty="0" smtClean="0"/>
              <a:t> </a:t>
            </a:r>
            <a:r>
              <a:rPr lang="it-IT" dirty="0"/>
              <a:t>secondo le norme vigenti in materia.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01458" y="3039514"/>
            <a:ext cx="5064130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RISULTATI di Apprendimento</a:t>
            </a:r>
            <a:endParaRPr lang="it-IT" sz="2400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12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43405" y="288099"/>
            <a:ext cx="652606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</a:t>
            </a:r>
            <a:r>
              <a:rPr lang="it-IT" sz="2400" b="1" dirty="0" smtClean="0">
                <a:solidFill>
                  <a:srgbClr val="FF0000"/>
                </a:solidFill>
              </a:rPr>
              <a:t>PROFILO</a:t>
            </a:r>
            <a:r>
              <a:rPr lang="it-IT" sz="2400" b="1" dirty="0" smtClean="0"/>
              <a:t> </a:t>
            </a:r>
            <a:r>
              <a:rPr lang="it-IT" sz="2400" b="1" dirty="0"/>
              <a:t>culturale, educativo e professionale </a:t>
            </a:r>
          </a:p>
          <a:p>
            <a:pPr algn="ctr"/>
            <a:r>
              <a:rPr lang="it-IT" sz="2400" b="1" dirty="0" smtClean="0"/>
              <a:t>degli </a:t>
            </a:r>
            <a:r>
              <a:rPr lang="it-IT" sz="2400" b="1" dirty="0" smtClean="0">
                <a:solidFill>
                  <a:srgbClr val="FF0000"/>
                </a:solidFill>
              </a:rPr>
              <a:t>ISTITUTI PROFESSIONALI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0834" y="1841326"/>
            <a:ext cx="11398684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/>
              <a:t>Le </a:t>
            </a:r>
            <a:r>
              <a:rPr lang="it-IT" dirty="0" err="1"/>
              <a:t>attivita</a:t>
            </a:r>
            <a:r>
              <a:rPr lang="it-IT" dirty="0"/>
              <a:t>̀ e gli insegnamenti relativi a “</a:t>
            </a:r>
            <a:r>
              <a:rPr lang="it-IT" b="1" i="1" dirty="0">
                <a:solidFill>
                  <a:srgbClr val="FF0000"/>
                </a:solidFill>
              </a:rPr>
              <a:t>Cittadinanza e Costituzione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i="1" dirty="0" smtClean="0"/>
              <a:t>di </a:t>
            </a:r>
            <a:r>
              <a:rPr lang="it-IT" i="1" dirty="0"/>
              <a:t>cui all’art. 1 del decreto legge 1 settembre 2008 n. 137, convertito con modificazioni, dalla legge 30 ottobre 2008, n. </a:t>
            </a:r>
            <a:r>
              <a:rPr lang="it-IT" i="1" dirty="0" smtClean="0"/>
              <a:t>169)</a:t>
            </a:r>
            <a:r>
              <a:rPr lang="it-IT" dirty="0" smtClean="0"/>
              <a:t> </a:t>
            </a:r>
            <a:r>
              <a:rPr lang="it-IT" b="1" i="1" dirty="0">
                <a:solidFill>
                  <a:srgbClr val="FF0000"/>
                </a:solidFill>
              </a:rPr>
              <a:t>coinvolgono tutti gli ambiti disciplinari</a:t>
            </a:r>
            <a:r>
              <a:rPr lang="it-IT" dirty="0"/>
              <a:t> e si sviluppano, in particolare, in quelli di </a:t>
            </a:r>
            <a:r>
              <a:rPr lang="it-IT" b="1" i="1" dirty="0">
                <a:solidFill>
                  <a:srgbClr val="00B0F0"/>
                </a:solidFill>
              </a:rPr>
              <a:t>interesse storico- sociale e giuridico-economico. </a:t>
            </a:r>
          </a:p>
          <a:p>
            <a:endParaRPr lang="it-IT" b="1" i="1" dirty="0">
              <a:solidFill>
                <a:srgbClr val="00B0F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1018" y="1585441"/>
            <a:ext cx="4908115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smtClean="0">
                <a:solidFill>
                  <a:schemeClr val="bg1"/>
                </a:solidFill>
              </a:rPr>
              <a:t>CITTADINANZA e COSTITUZIONE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4680" y="3959276"/>
            <a:ext cx="11354838" cy="241604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sz="2400" dirty="0" smtClean="0"/>
          </a:p>
          <a:p>
            <a:r>
              <a:rPr lang="it-IT" sz="2400" dirty="0"/>
              <a:t>Assume </a:t>
            </a:r>
            <a:r>
              <a:rPr lang="it-IT" sz="2400" b="1" i="1" dirty="0">
                <a:solidFill>
                  <a:srgbClr val="FF0000"/>
                </a:solidFill>
              </a:rPr>
              <a:t>particolare importanza </a:t>
            </a:r>
            <a:r>
              <a:rPr lang="it-IT" sz="2400" dirty="0"/>
              <a:t>nella </a:t>
            </a:r>
            <a:r>
              <a:rPr lang="it-IT" sz="2400" b="1" i="1" dirty="0">
                <a:solidFill>
                  <a:srgbClr val="FF0000"/>
                </a:solidFill>
              </a:rPr>
              <a:t>progettazione formativa </a:t>
            </a:r>
            <a:r>
              <a:rPr lang="it-IT" sz="2400" dirty="0"/>
              <a:t>degli istituti professionali </a:t>
            </a:r>
            <a:endParaRPr lang="it-IT" sz="2400" dirty="0" smtClean="0"/>
          </a:p>
          <a:p>
            <a:endParaRPr lang="it-IT" sz="1100" dirty="0"/>
          </a:p>
          <a:p>
            <a:pPr algn="ctr"/>
            <a:r>
              <a:rPr lang="it-IT" sz="2400" dirty="0" smtClean="0"/>
              <a:t>la </a:t>
            </a:r>
            <a:r>
              <a:rPr lang="it-IT" sz="2400" b="1" i="1" dirty="0">
                <a:solidFill>
                  <a:srgbClr val="FF0000"/>
                </a:solidFill>
              </a:rPr>
              <a:t>scelta metodologica </a:t>
            </a:r>
            <a:r>
              <a:rPr lang="it-IT" sz="2400" dirty="0" smtClean="0"/>
              <a:t>dell'</a:t>
            </a:r>
            <a:r>
              <a:rPr lang="it-IT" sz="2400" b="1" i="1" dirty="0" smtClean="0">
                <a:solidFill>
                  <a:srgbClr val="FF0000"/>
                </a:solidFill>
              </a:rPr>
              <a:t>ALTERNANZA SCUOLA LAVORO</a:t>
            </a:r>
            <a:r>
              <a:rPr lang="it-IT" sz="2400" dirty="0" smtClean="0"/>
              <a:t>, </a:t>
            </a:r>
          </a:p>
          <a:p>
            <a:endParaRPr lang="it-IT" sz="1400" dirty="0"/>
          </a:p>
          <a:p>
            <a:r>
              <a:rPr lang="it-IT" sz="2400" dirty="0" smtClean="0"/>
              <a:t>che </a:t>
            </a:r>
            <a:r>
              <a:rPr lang="it-IT" sz="2400" dirty="0"/>
              <a:t>consente </a:t>
            </a:r>
            <a:r>
              <a:rPr lang="it-IT" sz="2400" b="1" i="1" dirty="0" smtClean="0">
                <a:solidFill>
                  <a:srgbClr val="FF0000"/>
                </a:solidFill>
              </a:rPr>
              <a:t>PLURALITÀ DI SOLUZIONI DIDATTICHE </a:t>
            </a:r>
            <a:r>
              <a:rPr lang="it-IT" sz="2400" dirty="0" smtClean="0"/>
              <a:t>e </a:t>
            </a:r>
            <a:r>
              <a:rPr lang="it-IT" sz="2400" dirty="0"/>
              <a:t>favorisce il </a:t>
            </a:r>
            <a:r>
              <a:rPr lang="it-IT" sz="2400" b="1" i="1" dirty="0" smtClean="0">
                <a:solidFill>
                  <a:srgbClr val="FF0000"/>
                </a:solidFill>
              </a:rPr>
              <a:t>COLLEGAMENTO </a:t>
            </a:r>
          </a:p>
          <a:p>
            <a:r>
              <a:rPr lang="it-IT" sz="2400" b="1" i="1" dirty="0" smtClean="0">
                <a:solidFill>
                  <a:srgbClr val="FF0000"/>
                </a:solidFill>
              </a:rPr>
              <a:t>CON IL TERRITORIO. 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6614" y="3728444"/>
            <a:ext cx="5064130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PECULIARITÀ PROPRIA</a:t>
            </a:r>
            <a:endParaRPr lang="it-IT" sz="2400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37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947333" y="2630080"/>
            <a:ext cx="9821329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/>
              <a:t>A tale scopo, viene </a:t>
            </a:r>
            <a:r>
              <a:rPr lang="it-IT" b="1" i="1" dirty="0" smtClean="0">
                <a:solidFill>
                  <a:srgbClr val="00B050"/>
                </a:solidFill>
              </a:rPr>
              <a:t>assicurato</a:t>
            </a:r>
            <a:r>
              <a:rPr lang="it-IT" dirty="0" smtClean="0"/>
              <a:t>, </a:t>
            </a:r>
            <a:r>
              <a:rPr lang="it-IT" dirty="0"/>
              <a:t>nel corso del </a:t>
            </a:r>
            <a:r>
              <a:rPr lang="it-IT" dirty="0" smtClean="0"/>
              <a:t>quinquennio, </a:t>
            </a:r>
            <a:r>
              <a:rPr lang="it-IT" dirty="0"/>
              <a:t>un </a:t>
            </a:r>
            <a:r>
              <a:rPr lang="it-IT" b="1" dirty="0">
                <a:solidFill>
                  <a:srgbClr val="FF0000"/>
                </a:solidFill>
              </a:rPr>
              <a:t>orientamento permanente 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dirty="0" smtClean="0"/>
              <a:t>che </a:t>
            </a:r>
            <a:r>
              <a:rPr lang="it-IT" b="1" i="1" dirty="0">
                <a:solidFill>
                  <a:srgbClr val="00B050"/>
                </a:solidFill>
              </a:rPr>
              <a:t>favorisca</a:t>
            </a:r>
            <a:r>
              <a:rPr lang="it-IT" dirty="0"/>
              <a:t> da parte degli studenti </a:t>
            </a:r>
            <a:r>
              <a:rPr lang="it-IT" b="1" i="1" dirty="0">
                <a:solidFill>
                  <a:srgbClr val="FF0000"/>
                </a:solidFill>
              </a:rPr>
              <a:t>scelte fondate e consapevoli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43405" y="162245"/>
            <a:ext cx="652606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</a:t>
            </a:r>
            <a:r>
              <a:rPr lang="it-IT" sz="2400" b="1" dirty="0" smtClean="0">
                <a:solidFill>
                  <a:srgbClr val="FF0000"/>
                </a:solidFill>
              </a:rPr>
              <a:t>PROFILO</a:t>
            </a:r>
            <a:r>
              <a:rPr lang="it-IT" sz="2400" b="1" dirty="0" smtClean="0"/>
              <a:t> </a:t>
            </a:r>
            <a:r>
              <a:rPr lang="it-IT" sz="2400" b="1" dirty="0"/>
              <a:t>culturale, educativo e professionale </a:t>
            </a:r>
          </a:p>
          <a:p>
            <a:pPr algn="ctr"/>
            <a:r>
              <a:rPr lang="it-IT" sz="2400" b="1" dirty="0" smtClean="0"/>
              <a:t>degli </a:t>
            </a:r>
            <a:r>
              <a:rPr lang="it-IT" sz="2400" b="1" dirty="0" smtClean="0">
                <a:solidFill>
                  <a:srgbClr val="FF0000"/>
                </a:solidFill>
              </a:rPr>
              <a:t>ISTITUTI PROFESSIONALI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9628" y="1614086"/>
            <a:ext cx="1135483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/>
              <a:t>conclusione del </a:t>
            </a:r>
            <a:r>
              <a:rPr lang="it-IT" b="1" i="1" dirty="0">
                <a:solidFill>
                  <a:srgbClr val="00B050"/>
                </a:solidFill>
              </a:rPr>
              <a:t>percorso quinquennale</a:t>
            </a:r>
            <a:r>
              <a:rPr lang="it-IT" dirty="0"/>
              <a:t> consentono agli studenti di </a:t>
            </a:r>
            <a:r>
              <a:rPr lang="it-IT" b="1" i="1" dirty="0">
                <a:solidFill>
                  <a:srgbClr val="FF0000"/>
                </a:solidFill>
              </a:rPr>
              <a:t>inserirsi direttamente nel mondo del lavoro, di </a:t>
            </a:r>
            <a:r>
              <a:rPr lang="it-IT" b="1" i="1" dirty="0" smtClean="0">
                <a:solidFill>
                  <a:srgbClr val="FF0000"/>
                </a:solidFill>
              </a:rPr>
              <a:t>proseguire nel sistema </a:t>
            </a:r>
            <a:r>
              <a:rPr lang="it-IT" b="1" i="1" dirty="0">
                <a:solidFill>
                  <a:srgbClr val="FF0000"/>
                </a:solidFill>
              </a:rPr>
              <a:t>dell’istruzione e formazione tecnica </a:t>
            </a:r>
            <a:r>
              <a:rPr lang="it-IT" b="1" i="1" dirty="0" smtClean="0">
                <a:solidFill>
                  <a:srgbClr val="FF0000"/>
                </a:solidFill>
              </a:rPr>
              <a:t>superiore, nei percorsi universitari,</a:t>
            </a:r>
            <a:r>
              <a:rPr lang="it-IT" dirty="0" smtClean="0"/>
              <a:t> </a:t>
            </a:r>
            <a:r>
              <a:rPr lang="it-IT" dirty="0" err="1"/>
              <a:t>nonche</a:t>
            </a:r>
            <a:r>
              <a:rPr lang="it-IT" dirty="0"/>
              <a:t>́ ai </a:t>
            </a:r>
            <a:r>
              <a:rPr lang="it-IT" b="1" i="1" dirty="0">
                <a:solidFill>
                  <a:srgbClr val="FF0000"/>
                </a:solidFill>
              </a:rPr>
              <a:t>percorsi di studio e di lavoro previsti per l’accesso agli albi delle professioni </a:t>
            </a:r>
            <a:r>
              <a:rPr lang="it-IT" b="1" i="1" dirty="0" smtClean="0">
                <a:solidFill>
                  <a:srgbClr val="FF0000"/>
                </a:solidFill>
              </a:rPr>
              <a:t>tecniche,</a:t>
            </a:r>
            <a:r>
              <a:rPr lang="it-IT" dirty="0" smtClean="0"/>
              <a:t> </a:t>
            </a:r>
            <a:r>
              <a:rPr lang="it-IT" dirty="0"/>
              <a:t>secondo le norme vigenti in materia.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51562" y="1383254"/>
            <a:ext cx="5064130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RISULTATI di Apprendimento</a:t>
            </a:r>
            <a:endParaRPr lang="it-IT" sz="2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5597" y="4283039"/>
            <a:ext cx="11354838" cy="215443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sz="2000" dirty="0"/>
              <a:t>hanno </a:t>
            </a:r>
            <a:r>
              <a:rPr lang="it-IT" sz="2000" dirty="0" smtClean="0"/>
              <a:t>l'</a:t>
            </a:r>
            <a:r>
              <a:rPr lang="it-IT" sz="2000" b="1" i="1" dirty="0" smtClean="0">
                <a:solidFill>
                  <a:srgbClr val="FF0000"/>
                </a:solidFill>
              </a:rPr>
              <a:t>OBIETTIVO</a:t>
            </a:r>
            <a:r>
              <a:rPr lang="it-IT" sz="2000" dirty="0" smtClean="0"/>
              <a:t> </a:t>
            </a:r>
            <a:r>
              <a:rPr lang="it-IT" sz="2000" dirty="0"/>
              <a:t>di far acquisire agli studenti </a:t>
            </a:r>
            <a:r>
              <a:rPr lang="it-IT" sz="2000" b="1" i="1" dirty="0" smtClean="0">
                <a:solidFill>
                  <a:srgbClr val="FF0000"/>
                </a:solidFill>
              </a:rPr>
              <a:t>COMPETENZE</a:t>
            </a:r>
            <a:endParaRPr lang="it-IT" sz="2000" dirty="0" smtClean="0"/>
          </a:p>
          <a:p>
            <a:pPr algn="ctr"/>
            <a:endParaRPr lang="it-IT" sz="2000" dirty="0" smtClean="0"/>
          </a:p>
          <a:p>
            <a:pPr algn="ctr"/>
            <a:r>
              <a:rPr lang="it-IT" sz="2000" dirty="0"/>
              <a:t>basate </a:t>
            </a:r>
            <a:r>
              <a:rPr lang="it-IT" sz="2000" dirty="0" smtClean="0"/>
              <a:t>sull'</a:t>
            </a:r>
            <a:r>
              <a:rPr lang="it-IT" sz="2000" b="1" i="1" dirty="0" smtClean="0">
                <a:solidFill>
                  <a:srgbClr val="00B050"/>
                </a:solidFill>
              </a:rPr>
              <a:t>integrazione</a:t>
            </a:r>
            <a:r>
              <a:rPr lang="it-IT" sz="2000" dirty="0" smtClean="0"/>
              <a:t> </a:t>
            </a:r>
            <a:r>
              <a:rPr lang="it-IT" sz="2000" dirty="0"/>
              <a:t>tra i </a:t>
            </a:r>
            <a:r>
              <a:rPr lang="it-IT" sz="2000" b="1" i="1" dirty="0" smtClean="0">
                <a:solidFill>
                  <a:srgbClr val="FF0000"/>
                </a:solidFill>
              </a:rPr>
              <a:t>SAPERI TECNICO-PROFESSIONALI </a:t>
            </a:r>
            <a:r>
              <a:rPr lang="it-IT" sz="2000" dirty="0" smtClean="0"/>
              <a:t>e </a:t>
            </a:r>
            <a:r>
              <a:rPr lang="it-IT" sz="2000" dirty="0"/>
              <a:t>i </a:t>
            </a:r>
            <a:r>
              <a:rPr lang="it-IT" sz="2000" b="1" i="1" dirty="0" smtClean="0">
                <a:solidFill>
                  <a:srgbClr val="FF0000"/>
                </a:solidFill>
              </a:rPr>
              <a:t>SAPERI LINGUISTICI E STORICO-SOCIALI</a:t>
            </a:r>
            <a:r>
              <a:rPr lang="it-IT" sz="2000" dirty="0" smtClean="0"/>
              <a:t>, </a:t>
            </a:r>
          </a:p>
          <a:p>
            <a:pPr algn="ctr"/>
            <a:r>
              <a:rPr lang="it-IT" sz="2000" dirty="0" smtClean="0"/>
              <a:t>da </a:t>
            </a:r>
            <a:r>
              <a:rPr lang="it-IT" sz="2000" dirty="0"/>
              <a:t>esercitare nei </a:t>
            </a:r>
            <a:r>
              <a:rPr lang="it-IT" sz="2000" b="1" i="1" dirty="0">
                <a:solidFill>
                  <a:srgbClr val="00B050"/>
                </a:solidFill>
              </a:rPr>
              <a:t>diversi contesti </a:t>
            </a:r>
            <a:r>
              <a:rPr lang="it-IT" sz="2000" dirty="0"/>
              <a:t>operativi di riferimento. </a:t>
            </a:r>
            <a:endParaRPr lang="it-IT" sz="2000" dirty="0" smtClean="0"/>
          </a:p>
          <a:p>
            <a:endParaRPr lang="it-IT" dirty="0"/>
          </a:p>
          <a:p>
            <a:pPr algn="ctr"/>
            <a:r>
              <a:rPr lang="it-IT" dirty="0" smtClean="0"/>
              <a:t>A </a:t>
            </a:r>
            <a:r>
              <a:rPr lang="it-IT" dirty="0"/>
              <a:t>conclusione dei percorsi degli istituti professionali, gli studenti </a:t>
            </a:r>
            <a:r>
              <a:rPr lang="it-IT" b="1" i="1" dirty="0" smtClean="0">
                <a:solidFill>
                  <a:srgbClr val="00B050"/>
                </a:solidFill>
              </a:rPr>
              <a:t>sono </a:t>
            </a:r>
            <a:r>
              <a:rPr lang="it-IT" b="1" i="1" dirty="0">
                <a:solidFill>
                  <a:srgbClr val="00B050"/>
                </a:solidFill>
              </a:rPr>
              <a:t>in grado </a:t>
            </a:r>
            <a:r>
              <a:rPr lang="it-IT" dirty="0"/>
              <a:t>di: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57530" y="4052207"/>
            <a:ext cx="6425852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RISULTATI Apprendimento comuni a tutti </a:t>
            </a:r>
            <a:r>
              <a:rPr lang="it-IT" sz="2400" smtClean="0">
                <a:solidFill>
                  <a:schemeClr val="bg1"/>
                </a:solidFill>
              </a:rPr>
              <a:t>i percorsi</a:t>
            </a:r>
            <a:endParaRPr lang="it-IT" sz="2400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81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1562" y="613775"/>
            <a:ext cx="107348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AGIRE</a:t>
            </a:r>
            <a:r>
              <a:rPr lang="it-IT" sz="1600" dirty="0" smtClean="0"/>
              <a:t> </a:t>
            </a:r>
            <a:r>
              <a:rPr lang="it-IT" sz="1600" dirty="0"/>
              <a:t>in riferimento ad un sistema di valori, coerenti con i principi della Costituzione, in base ai quali essere in grado di valutare fatti e orientare i propri comportamenti per- sonali, sociali e professionali; </a:t>
            </a:r>
          </a:p>
          <a:p>
            <a:endParaRPr lang="it-IT" sz="1600" dirty="0">
              <a:solidFill>
                <a:srgbClr val="FF0000"/>
              </a:solidFill>
            </a:endParaRPr>
          </a:p>
          <a:p>
            <a:r>
              <a:rPr lang="it-IT" sz="1600" dirty="0" smtClean="0">
                <a:solidFill>
                  <a:srgbClr val="FF0000"/>
                </a:solidFill>
              </a:rPr>
              <a:t>UTILIZZARE</a:t>
            </a:r>
            <a:r>
              <a:rPr lang="it-IT" sz="1600" dirty="0" smtClean="0"/>
              <a:t> </a:t>
            </a:r>
            <a:r>
              <a:rPr lang="it-IT" sz="1600" dirty="0"/>
              <a:t>gli strumenti culturali e metodologici acquisiti per porsi con atteggiamento razionale, critico, creativo e responsabile nei confronti della </a:t>
            </a:r>
            <a:r>
              <a:rPr lang="it-IT" sz="1600" dirty="0" err="1"/>
              <a:t>realta</a:t>
            </a:r>
            <a:r>
              <a:rPr lang="it-IT" sz="1600" dirty="0"/>
              <a:t>̀, dei suoi fenomeni e dei suoi problemi, anche ai fini dell’apprendimento </a:t>
            </a:r>
            <a:r>
              <a:rPr lang="it-IT" sz="1600" dirty="0" smtClean="0"/>
              <a:t>permanente;</a:t>
            </a:r>
          </a:p>
          <a:p>
            <a:endParaRPr lang="it-IT" sz="1600" dirty="0"/>
          </a:p>
          <a:p>
            <a:r>
              <a:rPr lang="it-IT" sz="1600" dirty="0" smtClean="0">
                <a:solidFill>
                  <a:srgbClr val="FF0000"/>
                </a:solidFill>
              </a:rPr>
              <a:t>UTILIZZARE</a:t>
            </a:r>
            <a:r>
              <a:rPr lang="it-IT" sz="1600" dirty="0" smtClean="0"/>
              <a:t> </a:t>
            </a:r>
            <a:r>
              <a:rPr lang="it-IT" sz="1600" dirty="0"/>
              <a:t>il patrimonio lessicale ed espressivo della lingua italiana secondo le esigenze comunicative nei vari contesti: sociali, culturali, scientifici, economici, tecnologici e professionali; </a:t>
            </a:r>
          </a:p>
          <a:p>
            <a:endParaRPr lang="it-IT" sz="1600" dirty="0"/>
          </a:p>
          <a:p>
            <a:r>
              <a:rPr lang="it-IT" sz="1600" dirty="0" smtClean="0">
                <a:solidFill>
                  <a:srgbClr val="FF0000"/>
                </a:solidFill>
              </a:rPr>
              <a:t>RICONOSCERE</a:t>
            </a:r>
            <a:r>
              <a:rPr lang="it-IT" sz="1600" dirty="0" smtClean="0"/>
              <a:t> </a:t>
            </a:r>
            <a:r>
              <a:rPr lang="it-IT" sz="1600" dirty="0"/>
              <a:t>le linee essenziali della storia delle idee, della cultura, della letteratura, delle arti e orientarsi agevolmente fra testi e autori fondamentali, a partire dalle componenti di natura tecnico-professionale correlate ai settori di riferimento; </a:t>
            </a:r>
          </a:p>
          <a:p>
            <a:endParaRPr lang="it-IT" sz="1600" dirty="0"/>
          </a:p>
          <a:p>
            <a:r>
              <a:rPr lang="it-IT" sz="1600" dirty="0" smtClean="0">
                <a:solidFill>
                  <a:srgbClr val="FF0000"/>
                </a:solidFill>
              </a:rPr>
              <a:t>RICONOSCERE</a:t>
            </a:r>
            <a:r>
              <a:rPr lang="it-IT" sz="1600" dirty="0" smtClean="0"/>
              <a:t> </a:t>
            </a:r>
            <a:r>
              <a:rPr lang="it-IT" sz="1600" dirty="0"/>
              <a:t>gli aspetti geografici, ecologici, territoriali, dell’ambiente naturale ed antropico, le connessioni con le strutture demografiche, economiche, sociali, culturali e le trasformazioni intervenute nel corso del tempo; </a:t>
            </a:r>
          </a:p>
          <a:p>
            <a:endParaRPr lang="it-IT" sz="1600" dirty="0"/>
          </a:p>
          <a:p>
            <a:r>
              <a:rPr lang="it-IT" sz="1600" dirty="0" smtClean="0">
                <a:solidFill>
                  <a:srgbClr val="FF0000"/>
                </a:solidFill>
              </a:rPr>
              <a:t>STABILIRE COLLEGAMENTI </a:t>
            </a:r>
            <a:r>
              <a:rPr lang="it-IT" sz="1600" dirty="0" smtClean="0"/>
              <a:t>tra </a:t>
            </a:r>
            <a:r>
              <a:rPr lang="it-IT" sz="1600" dirty="0"/>
              <a:t>le tradizioni culturali locali, nazionali ed internazionali, sia in una prospettiva interculturale sia ai fini della mobilità di studio e di lavoro; </a:t>
            </a:r>
            <a:endParaRPr lang="it-IT" sz="1600" dirty="0" smtClean="0"/>
          </a:p>
          <a:p>
            <a:endParaRPr lang="it-IT" sz="1600" dirty="0"/>
          </a:p>
          <a:p>
            <a:r>
              <a:rPr lang="it-IT" sz="1600" dirty="0">
                <a:solidFill>
                  <a:srgbClr val="FF0000"/>
                </a:solidFill>
              </a:rPr>
              <a:t>RICONOSCERE</a:t>
            </a:r>
            <a:r>
              <a:rPr lang="it-IT" sz="1600" dirty="0"/>
              <a:t> il valore e le </a:t>
            </a:r>
            <a:r>
              <a:rPr lang="it-IT" sz="1600" dirty="0" err="1"/>
              <a:t>potenzialita</a:t>
            </a:r>
            <a:r>
              <a:rPr lang="it-IT" sz="1600" dirty="0"/>
              <a:t>̀ dei beni artistici e ambientali; </a:t>
            </a:r>
          </a:p>
          <a:p>
            <a:endParaRPr lang="it-IT" sz="1600" dirty="0"/>
          </a:p>
          <a:p>
            <a:r>
              <a:rPr lang="it-IT" sz="1600" dirty="0">
                <a:solidFill>
                  <a:srgbClr val="FF0000"/>
                </a:solidFill>
              </a:rPr>
              <a:t>INDIVIDUARE ed UTILIZZARE </a:t>
            </a:r>
            <a:r>
              <a:rPr lang="it-IT" sz="1600" dirty="0"/>
              <a:t>le moderne forme di comunicazione visiva e multimediale, anche con riferimento alle strategie espressive e agli strumenti tecnici della comunicazione in rete; </a:t>
            </a:r>
            <a:endParaRPr lang="it-IT" sz="1600" dirty="0" smtClean="0"/>
          </a:p>
          <a:p>
            <a:endParaRPr lang="it-IT" sz="1600" dirty="0"/>
          </a:p>
          <a:p>
            <a:r>
              <a:rPr lang="it-IT" sz="1600" dirty="0">
                <a:solidFill>
                  <a:srgbClr val="FF0000"/>
                </a:solidFill>
              </a:rPr>
              <a:t>UTILIZZARE</a:t>
            </a:r>
            <a:r>
              <a:rPr lang="it-IT" sz="1600" dirty="0"/>
              <a:t> le reti e gli strumenti informatici nelle </a:t>
            </a:r>
            <a:r>
              <a:rPr lang="it-IT" sz="1600" dirty="0" err="1"/>
              <a:t>attivita</a:t>
            </a:r>
            <a:r>
              <a:rPr lang="it-IT" sz="1600" dirty="0"/>
              <a:t>̀ di studio, ricerca e approfondimento disciplinare;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0938" y="125260"/>
            <a:ext cx="3532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Profilo dello Studente </a:t>
            </a:r>
            <a:r>
              <a:rPr lang="it-IT" sz="1400" smtClean="0">
                <a:solidFill>
                  <a:schemeClr val="accent6">
                    <a:lumMod val="75000"/>
                  </a:schemeClr>
                </a:solidFill>
              </a:rPr>
              <a:t>Istituti Professionali</a:t>
            </a:r>
            <a:endParaRPr lang="it-IT" sz="14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2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39036" y="751561"/>
            <a:ext cx="107348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>
                <a:solidFill>
                  <a:srgbClr val="FF0000"/>
                </a:solidFill>
              </a:rPr>
              <a:t>RICONOSCERE</a:t>
            </a:r>
            <a:r>
              <a:rPr lang="it-IT" sz="1600" smtClean="0"/>
              <a:t> </a:t>
            </a:r>
            <a:r>
              <a:rPr lang="it-IT" sz="1600" dirty="0"/>
              <a:t>i principali aspetti comunicativi, culturali e relazionali dell’</a:t>
            </a:r>
            <a:r>
              <a:rPr lang="it-IT" sz="1600" dirty="0" err="1"/>
              <a:t>espressivita</a:t>
            </a:r>
            <a:r>
              <a:rPr lang="it-IT" sz="1600" dirty="0"/>
              <a:t>̀ corporea ed esercitare in modo efficace la pratica sportiva per il benessere individuale e collettivo; </a:t>
            </a:r>
          </a:p>
          <a:p>
            <a:endParaRPr lang="it-IT" sz="1600" dirty="0"/>
          </a:p>
          <a:p>
            <a:r>
              <a:rPr lang="it-IT" sz="1600" dirty="0" smtClean="0">
                <a:solidFill>
                  <a:srgbClr val="FF0000"/>
                </a:solidFill>
              </a:rPr>
              <a:t>COMPRENDERE </a:t>
            </a:r>
            <a:r>
              <a:rPr lang="it-IT" sz="1600" dirty="0" smtClean="0"/>
              <a:t>e</a:t>
            </a:r>
            <a:r>
              <a:rPr lang="it-IT" sz="1600" dirty="0" smtClean="0">
                <a:solidFill>
                  <a:srgbClr val="FF0000"/>
                </a:solidFill>
              </a:rPr>
              <a:t> UTILIZZARE </a:t>
            </a:r>
            <a:r>
              <a:rPr lang="it-IT" sz="1600" dirty="0" smtClean="0"/>
              <a:t>i </a:t>
            </a:r>
            <a:r>
              <a:rPr lang="it-IT" sz="1600" dirty="0"/>
              <a:t>principali concetti relativi all'economia, all'organizzazione, allo svolgimento dei processi produttivi e dei servizi; </a:t>
            </a:r>
          </a:p>
          <a:p>
            <a:endParaRPr lang="it-IT" sz="1600" dirty="0"/>
          </a:p>
          <a:p>
            <a:r>
              <a:rPr lang="it-IT" sz="1600" dirty="0" smtClean="0">
                <a:solidFill>
                  <a:srgbClr val="FF0000"/>
                </a:solidFill>
              </a:rPr>
              <a:t>UTILIZZARE</a:t>
            </a:r>
            <a:r>
              <a:rPr lang="it-IT" sz="1600" dirty="0" smtClean="0"/>
              <a:t> </a:t>
            </a:r>
            <a:r>
              <a:rPr lang="it-IT" sz="1600" dirty="0"/>
              <a:t>i concetti e i fondamentali strumenti delle diverse discipline per comprendere la </a:t>
            </a:r>
            <a:r>
              <a:rPr lang="it-IT" sz="1600" dirty="0" err="1"/>
              <a:t>realta</a:t>
            </a:r>
            <a:r>
              <a:rPr lang="it-IT" sz="1600" dirty="0"/>
              <a:t>̀ ed operare in campi applicativi; </a:t>
            </a:r>
          </a:p>
          <a:p>
            <a:endParaRPr lang="it-IT" sz="1600" dirty="0"/>
          </a:p>
          <a:p>
            <a:r>
              <a:rPr lang="it-IT" sz="1600" dirty="0" smtClean="0">
                <a:solidFill>
                  <a:srgbClr val="FF0000"/>
                </a:solidFill>
              </a:rPr>
              <a:t>PADRONEGGIARE</a:t>
            </a:r>
            <a:r>
              <a:rPr lang="it-IT" sz="1600" dirty="0" smtClean="0"/>
              <a:t> </a:t>
            </a:r>
            <a:r>
              <a:rPr lang="it-IT" sz="1600" dirty="0"/>
              <a:t>l'uso di strumenti tecnologici con particolare attenzione alla sicurezza nei luoghi di vita e di lavoro, alla tutela della persona, dell'ambiente e del territorio; </a:t>
            </a:r>
          </a:p>
          <a:p>
            <a:endParaRPr lang="it-IT" sz="1600" dirty="0" smtClean="0"/>
          </a:p>
          <a:p>
            <a:r>
              <a:rPr lang="it-IT" sz="1600" dirty="0">
                <a:solidFill>
                  <a:srgbClr val="FF0000"/>
                </a:solidFill>
              </a:rPr>
              <a:t>INDIVIDUARE</a:t>
            </a:r>
            <a:r>
              <a:rPr lang="it-IT" sz="1600" dirty="0"/>
              <a:t> i problemi attinenti al proprio ambito di competenza e impegnarsi nella loro soluzione collaborando efficacemente con gli altri; </a:t>
            </a:r>
          </a:p>
          <a:p>
            <a:endParaRPr lang="it-IT" sz="1600" dirty="0"/>
          </a:p>
          <a:p>
            <a:r>
              <a:rPr lang="it-IT" sz="1600" dirty="0">
                <a:solidFill>
                  <a:srgbClr val="FF0000"/>
                </a:solidFill>
              </a:rPr>
              <a:t>UTILIZZARE </a:t>
            </a:r>
            <a:r>
              <a:rPr lang="it-IT" sz="1600" dirty="0"/>
              <a:t>strategie orientate al risultato, al lavoro per obiettivi e alla necessità di assumere </a:t>
            </a:r>
            <a:r>
              <a:rPr lang="it-IT" sz="1600" dirty="0" err="1"/>
              <a:t>responsabilita</a:t>
            </a:r>
            <a:r>
              <a:rPr lang="it-IT" sz="1600" dirty="0"/>
              <a:t>̀ nel rispetto dell'etica e della deontologia professionale; </a:t>
            </a:r>
          </a:p>
          <a:p>
            <a:endParaRPr lang="it-IT" sz="1600" dirty="0"/>
          </a:p>
          <a:p>
            <a:r>
              <a:rPr lang="it-IT" sz="1600" dirty="0">
                <a:solidFill>
                  <a:srgbClr val="FF0000"/>
                </a:solidFill>
              </a:rPr>
              <a:t>COMPIERE SCELTE AUTONOME </a:t>
            </a:r>
            <a:r>
              <a:rPr lang="it-IT" sz="1600" dirty="0"/>
              <a:t>in relazione ai propri percorsi di studio e di lavoro lungo tutto l'arco della vita nella prospettiva dell'apprendimento permanente; </a:t>
            </a:r>
          </a:p>
          <a:p>
            <a:endParaRPr lang="it-IT" sz="1600" dirty="0"/>
          </a:p>
          <a:p>
            <a:r>
              <a:rPr lang="it-IT" sz="1600" dirty="0">
                <a:solidFill>
                  <a:srgbClr val="FF0000"/>
                </a:solidFill>
              </a:rPr>
              <a:t>PARTECIPARE</a:t>
            </a:r>
            <a:r>
              <a:rPr lang="it-IT" sz="1600" dirty="0"/>
              <a:t> attivamente alla vita sociale e culturale a livello locale, nazionale e comunitario.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0938" y="125260"/>
            <a:ext cx="3532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Profilo dello Studente </a:t>
            </a:r>
            <a:r>
              <a:rPr lang="it-IT" sz="1400" smtClean="0">
                <a:solidFill>
                  <a:schemeClr val="accent6">
                    <a:lumMod val="75000"/>
                  </a:schemeClr>
                </a:solidFill>
              </a:rPr>
              <a:t>Istituti Professionali</a:t>
            </a:r>
            <a:endParaRPr lang="it-IT" sz="14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6311025" y="554086"/>
            <a:ext cx="5586607" cy="6124754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r>
              <a:rPr lang="it-IT" sz="1200" dirty="0" smtClean="0"/>
              <a:t>II </a:t>
            </a:r>
            <a:r>
              <a:rPr lang="it-IT" sz="1200" dirty="0"/>
              <a:t>profilo del settore industria e artigianato </a:t>
            </a:r>
            <a:r>
              <a:rPr lang="it-IT" sz="1200" dirty="0">
                <a:solidFill>
                  <a:srgbClr val="FF0000"/>
                </a:solidFill>
              </a:rPr>
              <a:t>si caratterizza per una cultura tecnico- professionale,</a:t>
            </a:r>
            <a:r>
              <a:rPr lang="it-IT" sz="1200" dirty="0"/>
              <a:t> che consente di </a:t>
            </a:r>
            <a:r>
              <a:rPr lang="it-IT" sz="1200" dirty="0">
                <a:solidFill>
                  <a:srgbClr val="00B050"/>
                </a:solidFill>
              </a:rPr>
              <a:t>operare efficacemente in ambiti connotati da processi di innovazione tecnologica e organizzativa in costante evoluzione</a:t>
            </a:r>
            <a:r>
              <a:rPr lang="it-IT" sz="1200" dirty="0"/>
              <a:t>. </a:t>
            </a:r>
          </a:p>
          <a:p>
            <a:endParaRPr lang="it-IT" sz="400" dirty="0" smtClean="0"/>
          </a:p>
          <a:p>
            <a:r>
              <a:rPr lang="it-IT" sz="1200" dirty="0" smtClean="0"/>
              <a:t>Gli </a:t>
            </a:r>
            <a:r>
              <a:rPr lang="it-IT" sz="1200" dirty="0"/>
              <a:t>studenti, a conclusione del percorso di studio, </a:t>
            </a:r>
            <a:r>
              <a:rPr lang="it-IT" sz="1200" dirty="0" smtClean="0">
                <a:solidFill>
                  <a:srgbClr val="FF0000"/>
                </a:solidFill>
              </a:rPr>
              <a:t>SONO IN GRADO DI:</a:t>
            </a:r>
          </a:p>
          <a:p>
            <a:r>
              <a:rPr lang="it-IT" sz="1200" dirty="0" smtClean="0"/>
              <a:t> </a:t>
            </a:r>
            <a:endParaRPr lang="it-IT" sz="1200" dirty="0"/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RICONOSCERE</a:t>
            </a:r>
            <a:r>
              <a:rPr lang="it-IT" sz="1200" dirty="0" smtClean="0"/>
              <a:t> </a:t>
            </a:r>
            <a:r>
              <a:rPr lang="it-IT" sz="1200" dirty="0"/>
              <a:t>nell'evoluzione dei processi produttivi, le componenti scientifiche, eco- </a:t>
            </a:r>
            <a:r>
              <a:rPr lang="it-IT" sz="1200" dirty="0" err="1"/>
              <a:t>nomiche</a:t>
            </a:r>
            <a:r>
              <a:rPr lang="it-IT" sz="1200" dirty="0"/>
              <a:t>, tecnologiche e artistiche che li hanno determinati nel corso della storia, con </a:t>
            </a:r>
            <a:r>
              <a:rPr lang="it-IT" sz="1200" dirty="0" smtClean="0"/>
              <a:t>riferimento </a:t>
            </a:r>
            <a:r>
              <a:rPr lang="it-IT" sz="1200" dirty="0"/>
              <a:t>sia ai diversi contesti locali e globali sia ai mutamenti delle condizioni di vita; </a:t>
            </a:r>
          </a:p>
          <a:p>
            <a:endParaRPr lang="it-IT" sz="600" dirty="0" smtClean="0"/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UTILIZZARE</a:t>
            </a:r>
            <a:r>
              <a:rPr lang="it-IT" sz="1200" dirty="0" smtClean="0"/>
              <a:t> </a:t>
            </a:r>
            <a:r>
              <a:rPr lang="it-IT" sz="1200" dirty="0"/>
              <a:t>le tecnologie specifiche del settore e sapersi orientare nella normativa di riferimento; </a:t>
            </a:r>
          </a:p>
          <a:p>
            <a:endParaRPr lang="it-IT" sz="700" dirty="0" smtClean="0"/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APPLICARE LE NORMATIVE </a:t>
            </a:r>
            <a:r>
              <a:rPr lang="it-IT" sz="1200" dirty="0" smtClean="0"/>
              <a:t>che </a:t>
            </a:r>
            <a:r>
              <a:rPr lang="it-IT" sz="1200" dirty="0"/>
              <a:t>disciplinano i processi produttivi, con riferimento alla </a:t>
            </a:r>
            <a:r>
              <a:rPr lang="it-IT" sz="1200" dirty="0" err="1"/>
              <a:t>ri</a:t>
            </a:r>
            <a:r>
              <a:rPr lang="it-IT" sz="1200" dirty="0"/>
              <a:t>- </a:t>
            </a:r>
            <a:r>
              <a:rPr lang="it-IT" sz="1200" dirty="0" err="1"/>
              <a:t>servatezza</a:t>
            </a:r>
            <a:r>
              <a:rPr lang="it-IT" sz="1200" dirty="0"/>
              <a:t>, alla sicurezza e salute sui luoghi di vita e di lavoro, alla tutela e alla </a:t>
            </a:r>
            <a:r>
              <a:rPr lang="it-IT" sz="1200" dirty="0" err="1"/>
              <a:t>valo</a:t>
            </a:r>
            <a:r>
              <a:rPr lang="it-IT" sz="1200" dirty="0"/>
              <a:t>- </a:t>
            </a:r>
            <a:r>
              <a:rPr lang="it-IT" sz="1200" dirty="0" err="1"/>
              <a:t>rizzazione</a:t>
            </a:r>
            <a:r>
              <a:rPr lang="it-IT" sz="1200" dirty="0"/>
              <a:t> dell'ambiente e del territorio; </a:t>
            </a:r>
          </a:p>
          <a:p>
            <a:endParaRPr lang="it-IT" sz="600" dirty="0" smtClean="0"/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INTERVENIRE</a:t>
            </a:r>
            <a:r>
              <a:rPr lang="it-IT" sz="1200" dirty="0" smtClean="0"/>
              <a:t>, </a:t>
            </a:r>
            <a:r>
              <a:rPr lang="it-IT" sz="1200" dirty="0"/>
              <a:t>per la parte di propria competenza e con l’utilizzo di strumenti tecnologici, nelle diverse fasi e livelli del processo dei servizi</a:t>
            </a:r>
            <a:r>
              <a:rPr lang="it-IT" sz="1200" b="1" dirty="0"/>
              <a:t>, per </a:t>
            </a:r>
            <a:r>
              <a:rPr lang="it-IT" sz="1200" dirty="0"/>
              <a:t>la produzione della documentazione richiesta e per l’esercizio del controllo di </a:t>
            </a:r>
            <a:r>
              <a:rPr lang="it-IT" sz="1200" dirty="0" err="1"/>
              <a:t>qualita</a:t>
            </a:r>
            <a:r>
              <a:rPr lang="it-IT" sz="1200" dirty="0"/>
              <a:t>̀; </a:t>
            </a:r>
          </a:p>
          <a:p>
            <a:endParaRPr lang="it-IT" sz="700" dirty="0" smtClean="0"/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SVOLGERE LA PROPRIA ATTIVITÀ OPERANDO IN ÉQUIPE</a:t>
            </a:r>
            <a:r>
              <a:rPr lang="it-IT" sz="1200" dirty="0" smtClean="0"/>
              <a:t>, </a:t>
            </a:r>
            <a:r>
              <a:rPr lang="it-IT" sz="1200" dirty="0"/>
              <a:t>integrando le proprie competenze al- l'interno di un dato processo produttivo; </a:t>
            </a:r>
          </a:p>
          <a:p>
            <a:endParaRPr lang="it-IT" sz="500" dirty="0" smtClean="0"/>
          </a:p>
          <a:p>
            <a:r>
              <a:rPr lang="it-IT" sz="1200" b="1" dirty="0" smtClean="0">
                <a:solidFill>
                  <a:srgbClr val="FF0000"/>
                </a:solidFill>
              </a:rPr>
              <a:t>RICONOSCERE </a:t>
            </a:r>
            <a:r>
              <a:rPr lang="it-IT" sz="1200" b="1" dirty="0" smtClean="0"/>
              <a:t>e</a:t>
            </a:r>
            <a:r>
              <a:rPr lang="it-IT" sz="1200" b="1" dirty="0" smtClean="0">
                <a:solidFill>
                  <a:srgbClr val="FF0000"/>
                </a:solidFill>
              </a:rPr>
              <a:t> APPLICARE </a:t>
            </a:r>
            <a:r>
              <a:rPr lang="it-IT" sz="1200" dirty="0" smtClean="0"/>
              <a:t>i </a:t>
            </a:r>
            <a:r>
              <a:rPr lang="it-IT" sz="1200" dirty="0"/>
              <a:t>principi dell'organizzazione, della gestione e del controllo dei diversi processi produttivi assicurando i livelli di </a:t>
            </a:r>
            <a:r>
              <a:rPr lang="it-IT" sz="1200" dirty="0" err="1"/>
              <a:t>qualita</a:t>
            </a:r>
            <a:r>
              <a:rPr lang="it-IT" sz="1200" dirty="0"/>
              <a:t>̀ richiesti; </a:t>
            </a:r>
          </a:p>
          <a:p>
            <a:endParaRPr lang="it-IT" sz="700" dirty="0" smtClean="0"/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RICONOSCERE </a:t>
            </a:r>
            <a:r>
              <a:rPr lang="it-IT" sz="1200" b="1" i="1" dirty="0" smtClean="0"/>
              <a:t>e</a:t>
            </a:r>
            <a:r>
              <a:rPr lang="it-IT" sz="1200" b="1" i="1" dirty="0" smtClean="0">
                <a:solidFill>
                  <a:srgbClr val="FF0000"/>
                </a:solidFill>
              </a:rPr>
              <a:t> VALORIZZARE</a:t>
            </a:r>
            <a:r>
              <a:rPr lang="it-IT" sz="1200" dirty="0" smtClean="0"/>
              <a:t> </a:t>
            </a:r>
            <a:r>
              <a:rPr lang="it-IT" sz="1200" dirty="0"/>
              <a:t>le componenti creative in relazione all'ideazione di processi e prodotti innovativi nell'ambito industriale e artigianale; </a:t>
            </a:r>
          </a:p>
          <a:p>
            <a:endParaRPr lang="it-IT" sz="800" dirty="0" smtClean="0"/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COMPRENDERE</a:t>
            </a:r>
            <a:r>
              <a:rPr lang="it-IT" sz="1200" dirty="0" smtClean="0"/>
              <a:t> </a:t>
            </a:r>
            <a:r>
              <a:rPr lang="it-IT" sz="1200" dirty="0"/>
              <a:t>le implicazioni etiche, sociali, scientifiche, produttive, economiche, ambientali dell'innovazione tecnologica e delle sue applicazioni industriali, artigianali e </a:t>
            </a:r>
            <a:r>
              <a:rPr lang="it-IT" sz="1200" dirty="0" smtClean="0"/>
              <a:t>artistiche</a:t>
            </a:r>
            <a:endParaRPr lang="it-IT" sz="800" dirty="0" smtClean="0"/>
          </a:p>
          <a:p>
            <a:endParaRPr lang="it-IT" sz="800" dirty="0"/>
          </a:p>
          <a:p>
            <a:r>
              <a:rPr lang="it-IT" sz="1200" dirty="0" smtClean="0"/>
              <a:t> </a:t>
            </a:r>
            <a:endParaRPr lang="it-IT" sz="1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0625" y="551151"/>
            <a:ext cx="5586608" cy="617092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it-IT" sz="1000" dirty="0" smtClean="0"/>
          </a:p>
          <a:p>
            <a:r>
              <a:rPr lang="it-IT" sz="1200" dirty="0" smtClean="0"/>
              <a:t>I </a:t>
            </a:r>
            <a:r>
              <a:rPr lang="it-IT" sz="1200" dirty="0"/>
              <a:t>profilo del settore dei servizi </a:t>
            </a:r>
            <a:r>
              <a:rPr lang="it-IT" sz="1200" dirty="0">
                <a:solidFill>
                  <a:srgbClr val="FF0000"/>
                </a:solidFill>
              </a:rPr>
              <a:t>si caratterizza per una cultura che consente di agire con autonomia e </a:t>
            </a:r>
            <a:r>
              <a:rPr lang="it-IT" sz="1200" dirty="0" err="1">
                <a:solidFill>
                  <a:srgbClr val="FF0000"/>
                </a:solidFill>
              </a:rPr>
              <a:t>responsabilita</a:t>
            </a:r>
            <a:r>
              <a:rPr lang="it-IT" sz="1200" dirty="0">
                <a:solidFill>
                  <a:srgbClr val="FF0000"/>
                </a:solidFill>
              </a:rPr>
              <a:t>̀ nel sistema delle relazioni </a:t>
            </a:r>
            <a:r>
              <a:rPr lang="it-IT" sz="1200" dirty="0">
                <a:solidFill>
                  <a:srgbClr val="00B050"/>
                </a:solidFill>
              </a:rPr>
              <a:t>tra il tecnico, il destinatario </a:t>
            </a:r>
            <a:r>
              <a:rPr lang="it-IT" sz="1200" dirty="0"/>
              <a:t>del servizio e le altre figure professionali coinvolte nei processi di lavoro. </a:t>
            </a:r>
            <a:endParaRPr lang="it-IT" sz="1200" dirty="0" smtClean="0"/>
          </a:p>
          <a:p>
            <a:r>
              <a:rPr lang="it-IT" sz="1200" b="1" dirty="0" smtClean="0"/>
              <a:t>Tali </a:t>
            </a:r>
            <a:r>
              <a:rPr lang="it-IT" sz="1200" b="1" dirty="0"/>
              <a:t>connotazioni si realizzano </a:t>
            </a:r>
            <a:r>
              <a:rPr lang="it-IT" sz="1200" dirty="0"/>
              <a:t>mobilitando i saperi specifici e le altre </a:t>
            </a:r>
            <a:r>
              <a:rPr lang="it-IT" sz="1200" dirty="0" err="1"/>
              <a:t>qualita</a:t>
            </a:r>
            <a:r>
              <a:rPr lang="it-IT" sz="1200" dirty="0"/>
              <a:t>̀ personali coerenti con le caratteristiche dell'indirizzo. </a:t>
            </a:r>
            <a:endParaRPr lang="it-IT" sz="1200" dirty="0" smtClean="0"/>
          </a:p>
          <a:p>
            <a:endParaRPr lang="it-IT" sz="1200" dirty="0" smtClean="0"/>
          </a:p>
          <a:p>
            <a:endParaRPr lang="it-IT" sz="500" dirty="0"/>
          </a:p>
          <a:p>
            <a:r>
              <a:rPr lang="it-IT" sz="1200" dirty="0"/>
              <a:t>Gli studenti, a conclusione del percorso di studio, </a:t>
            </a:r>
            <a:r>
              <a:rPr lang="it-IT" sz="1200" dirty="0" smtClean="0">
                <a:solidFill>
                  <a:srgbClr val="FF0000"/>
                </a:solidFill>
              </a:rPr>
              <a:t>SONO IN GRADO DI: </a:t>
            </a:r>
          </a:p>
          <a:p>
            <a:endParaRPr lang="it-IT" sz="800" dirty="0"/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RICONOSCERE</a:t>
            </a:r>
            <a:r>
              <a:rPr lang="it-IT" sz="1200" dirty="0" smtClean="0"/>
              <a:t> </a:t>
            </a:r>
            <a:r>
              <a:rPr lang="it-IT" sz="1200" dirty="0"/>
              <a:t>nell'evoluzione dei processi dei servizi, le componenti culturali</a:t>
            </a:r>
            <a:r>
              <a:rPr lang="it-IT" sz="1200" b="1" dirty="0"/>
              <a:t>, </a:t>
            </a:r>
            <a:r>
              <a:rPr lang="it-IT" sz="1200" dirty="0"/>
              <a:t>sociali, economiche e tecnologiche che li caratterizzano, in riferimento ai diversi contesti, locali e globali; </a:t>
            </a:r>
            <a:endParaRPr lang="it-IT" sz="1200" dirty="0" smtClean="0"/>
          </a:p>
          <a:p>
            <a:endParaRPr lang="it-IT" sz="1200" dirty="0"/>
          </a:p>
          <a:p>
            <a:endParaRPr lang="it-IT" sz="300" b="1" i="1" dirty="0" smtClean="0">
              <a:solidFill>
                <a:srgbClr val="FF0000"/>
              </a:solidFill>
            </a:endParaRPr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COGLIERE CRITICAMENTE </a:t>
            </a:r>
            <a:r>
              <a:rPr lang="it-IT" sz="1200" dirty="0" smtClean="0"/>
              <a:t>i </a:t>
            </a:r>
            <a:r>
              <a:rPr lang="it-IT" sz="1200" dirty="0"/>
              <a:t>mutamenti culturali, sociali, economici e tecnologici che influiscono sull'evoluzione dei bisogni e sull'innovazione dei processi di servizio; </a:t>
            </a:r>
          </a:p>
          <a:p>
            <a:r>
              <a:rPr lang="it-IT" sz="1200" dirty="0" smtClean="0"/>
              <a:t>essere </a:t>
            </a:r>
            <a:r>
              <a:rPr lang="it-IT" sz="1200" dirty="0"/>
              <a:t>sensibili alle differenze di cultura e di atteggiamento dei destinatari, al fine di fornire un servizio il </a:t>
            </a:r>
            <a:r>
              <a:rPr lang="it-IT" sz="1200" dirty="0" err="1"/>
              <a:t>piu</a:t>
            </a:r>
            <a:r>
              <a:rPr lang="it-IT" sz="1200" dirty="0"/>
              <a:t>̀ possibile personalizzato; </a:t>
            </a:r>
          </a:p>
          <a:p>
            <a:endParaRPr lang="it-IT" sz="800" b="1" dirty="0" smtClean="0">
              <a:solidFill>
                <a:srgbClr val="FF0000"/>
              </a:solidFill>
            </a:endParaRPr>
          </a:p>
          <a:p>
            <a:r>
              <a:rPr lang="it-IT" sz="1200" b="1" dirty="0" smtClean="0">
                <a:solidFill>
                  <a:srgbClr val="FF0000"/>
                </a:solidFill>
              </a:rPr>
              <a:t>SVILUPPARE </a:t>
            </a:r>
            <a:r>
              <a:rPr lang="it-IT" sz="1200" b="1" dirty="0" smtClean="0"/>
              <a:t>ed</a:t>
            </a:r>
            <a:r>
              <a:rPr lang="it-IT" sz="1200" b="1" dirty="0" smtClean="0">
                <a:solidFill>
                  <a:srgbClr val="FF0000"/>
                </a:solidFill>
              </a:rPr>
              <a:t> ESPRIMERE </a:t>
            </a:r>
            <a:r>
              <a:rPr lang="it-IT" sz="1200" dirty="0" smtClean="0"/>
              <a:t>le </a:t>
            </a:r>
            <a:r>
              <a:rPr lang="it-IT" sz="1200" dirty="0"/>
              <a:t>proprie </a:t>
            </a:r>
            <a:r>
              <a:rPr lang="it-IT" sz="1200" dirty="0" err="1"/>
              <a:t>qualita</a:t>
            </a:r>
            <a:r>
              <a:rPr lang="it-IT" sz="1200" dirty="0"/>
              <a:t>̀ di relazione, comunicazione, ascolto, cooperazione e senso di </a:t>
            </a:r>
            <a:r>
              <a:rPr lang="it-IT" sz="1200" dirty="0" err="1"/>
              <a:t>responsabilita</a:t>
            </a:r>
            <a:r>
              <a:rPr lang="it-IT" sz="1200" dirty="0"/>
              <a:t>̀ nell'esercizio del proprio ruolo; </a:t>
            </a:r>
          </a:p>
          <a:p>
            <a:endParaRPr lang="it-IT" sz="700" b="1" i="1" dirty="0" smtClean="0">
              <a:solidFill>
                <a:srgbClr val="FF0000"/>
              </a:solidFill>
            </a:endParaRPr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SVOLGERE LA PROPRIA ATTIVITÀ </a:t>
            </a:r>
            <a:r>
              <a:rPr lang="it-IT" sz="1200" dirty="0" smtClean="0"/>
              <a:t>operando </a:t>
            </a:r>
            <a:r>
              <a:rPr lang="it-IT" sz="1200" dirty="0"/>
              <a:t>in </a:t>
            </a:r>
            <a:r>
              <a:rPr lang="it-IT" sz="1200" dirty="0" err="1"/>
              <a:t>équipe</a:t>
            </a:r>
            <a:r>
              <a:rPr lang="it-IT" sz="1200" dirty="0"/>
              <a:t> e integrando le proprie competenze con le altre figure professionali, al fine di erogare un servizio di </a:t>
            </a:r>
            <a:r>
              <a:rPr lang="it-IT" sz="1200" dirty="0" err="1"/>
              <a:t>qualita</a:t>
            </a:r>
            <a:r>
              <a:rPr lang="it-IT" sz="1200" dirty="0"/>
              <a:t>̀; </a:t>
            </a:r>
            <a:endParaRPr lang="it-IT" sz="1200" dirty="0" smtClean="0"/>
          </a:p>
          <a:p>
            <a:endParaRPr lang="it-IT" sz="800" b="1" dirty="0" smtClean="0">
              <a:solidFill>
                <a:srgbClr val="FF0000"/>
              </a:solidFill>
            </a:endParaRPr>
          </a:p>
          <a:p>
            <a:r>
              <a:rPr lang="it-IT" sz="1200" b="1" dirty="0" smtClean="0">
                <a:solidFill>
                  <a:srgbClr val="FF0000"/>
                </a:solidFill>
              </a:rPr>
              <a:t>CONTRIBUIRE A SODDISFARE LE ESIGENZE DEL DESTINATARIO</a:t>
            </a:r>
            <a:r>
              <a:rPr lang="it-IT" sz="1200" b="1" dirty="0" smtClean="0"/>
              <a:t>, </a:t>
            </a:r>
            <a:r>
              <a:rPr lang="it-IT" sz="1200" b="1" dirty="0"/>
              <a:t>nell’osservanza degli </a:t>
            </a:r>
            <a:r>
              <a:rPr lang="it-IT" sz="1200" b="1" dirty="0">
                <a:solidFill>
                  <a:srgbClr val="00B050"/>
                </a:solidFill>
              </a:rPr>
              <a:t>aspetti deontologici </a:t>
            </a:r>
            <a:r>
              <a:rPr lang="it-IT" sz="1200" b="1" dirty="0"/>
              <a:t>del servizio; </a:t>
            </a:r>
            <a:endParaRPr lang="it-IT" sz="1200" dirty="0"/>
          </a:p>
          <a:p>
            <a:endParaRPr lang="it-IT" sz="800" b="1" i="1" dirty="0" smtClean="0">
              <a:solidFill>
                <a:srgbClr val="FF0000"/>
              </a:solidFill>
            </a:endParaRPr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APPLICARE LE NORMATIVE </a:t>
            </a:r>
            <a:r>
              <a:rPr lang="it-IT" sz="1200" dirty="0" smtClean="0"/>
              <a:t>che </a:t>
            </a:r>
            <a:r>
              <a:rPr lang="it-IT" sz="1200" dirty="0"/>
              <a:t>disciplinano i processi dei servizi, con riferimento alla riservatezza, alla sicurezza e salute sui luoghi di vita e di lavoro, alla tutela e alla valorizzazione dell'ambiente e del territorio; </a:t>
            </a:r>
          </a:p>
          <a:p>
            <a:endParaRPr lang="it-IT" sz="800" b="1" i="1" dirty="0" smtClean="0">
              <a:solidFill>
                <a:srgbClr val="FF0000"/>
              </a:solidFill>
            </a:endParaRPr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INTERVENIRE</a:t>
            </a:r>
            <a:r>
              <a:rPr lang="it-IT" sz="1200" dirty="0" smtClean="0"/>
              <a:t>, </a:t>
            </a:r>
            <a:r>
              <a:rPr lang="it-IT" sz="1200" dirty="0"/>
              <a:t>per la parte di propria competenza e con l’utilizzo di strumenti tecnologici, nelle diverse fasi e livelli del processo per la produzione della documentazione richiesta e per l’esercizio del controllo di </a:t>
            </a:r>
            <a:r>
              <a:rPr lang="it-IT" sz="1200" dirty="0" err="1"/>
              <a:t>qualita</a:t>
            </a:r>
            <a:r>
              <a:rPr lang="it-IT" sz="1200" dirty="0"/>
              <a:t>̀</a:t>
            </a:r>
            <a:r>
              <a:rPr lang="it-IT" sz="1200" dirty="0" smtClean="0"/>
              <a:t>.</a:t>
            </a:r>
            <a:endParaRPr lang="it-IT" sz="5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0938" y="37578"/>
            <a:ext cx="3532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Profilo dello Studente </a:t>
            </a:r>
            <a:r>
              <a:rPr lang="it-IT" sz="1400" smtClean="0">
                <a:solidFill>
                  <a:schemeClr val="accent6">
                    <a:lumMod val="75000"/>
                  </a:schemeClr>
                </a:solidFill>
              </a:rPr>
              <a:t>Istituti Professionali</a:t>
            </a:r>
            <a:endParaRPr lang="it-IT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52018" y="105583"/>
            <a:ext cx="3138067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PROFILI </a:t>
            </a:r>
            <a:r>
              <a:rPr lang="it-IT" sz="1600" smtClean="0">
                <a:solidFill>
                  <a:schemeClr val="bg1"/>
                </a:solidFill>
              </a:rPr>
              <a:t>Settori Specifici</a:t>
            </a:r>
            <a:endParaRPr lang="it-IT" sz="16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79806" y="343756"/>
            <a:ext cx="2409179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400" b="1">
                <a:solidFill>
                  <a:srgbClr val="FF0000"/>
                </a:solidFill>
              </a:rPr>
              <a:t>settore servizi 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949844" y="343756"/>
            <a:ext cx="2409179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400" b="1">
                <a:solidFill>
                  <a:srgbClr val="FF0000"/>
                </a:solidFill>
              </a:rPr>
              <a:t>settore industria e artigianato </a:t>
            </a:r>
            <a:endParaRPr lang="it-IT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1727</Words>
  <Application>Microsoft Macintosh PowerPoint</Application>
  <PresentationFormat>Widescreen</PresentationFormat>
  <Paragraphs>152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Mangal</vt:lpstr>
      <vt:lpstr>Times New Roman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47</cp:revision>
  <dcterms:created xsi:type="dcterms:W3CDTF">2017-10-31T11:15:03Z</dcterms:created>
  <dcterms:modified xsi:type="dcterms:W3CDTF">2017-11-02T14:38:57Z</dcterms:modified>
</cp:coreProperties>
</file>