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70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FF33"/>
    <a:srgbClr val="27F95E"/>
    <a:srgbClr val="33CCFF"/>
    <a:srgbClr val="33CC33"/>
    <a:srgbClr val="28C896"/>
    <a:srgbClr val="CC3300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570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165D25-2B7D-444D-BD17-4AF613A5BFDA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7D01B6-2686-4AB8-B7B4-A41005D778B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347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FB22-24CC-4499-AD95-1428311CC8D7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A5DC1-5DDD-4A21-82F6-25CD252F5FC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EC946-2177-453C-B44B-E242BAF0E015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1E1A1-03CA-4484-AA70-1FA8F78263F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6F7EE-A8AB-4EF4-A870-0E2712BB353D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08415-A928-4481-8F61-D47ACCA8CD9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E45D8-4BC4-4460-8C24-D994B65AB640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753B0-8C1B-45B3-AFBC-AABECEB8913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A211-76DE-4E81-B38A-3F1D318C622C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F008B-29DE-4535-9746-DEB29E7800B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7AA68-0E08-4922-A898-EEF37FE48E16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E65E-A863-4B79-A3A5-D475E5D9B50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0718C-6BA3-4A27-8605-6B01E59FEEA6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29C0-477E-41DE-A418-7DCEBD08842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81D6-A272-4A03-B333-A04403BB7BF8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0C031-FF8E-421C-ACFE-122CC3826CC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F686-4D5A-4151-9629-D57D5034B051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EBD7-DAFD-4193-B521-6E1FA2ECA1D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2DEB0-0A88-42D1-93A6-F7B3EBC6253E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6183D-4921-4BF6-8163-3A007D40530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E3CEB-5437-4CA2-89B8-CD1636858028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1904-446A-4521-8B8E-31B52255409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554CE2-7E5C-4C60-89F5-FEAF28D02A80}" type="datetimeFigureOut">
              <a:rPr lang="it-IT"/>
              <a:pPr>
                <a:defRPr/>
              </a:pPr>
              <a:t>31/10/17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503764-AB4D-4528-BC4C-71429C7FA31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991726" y="571480"/>
            <a:ext cx="7143800" cy="242889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Indicazioni Nazionali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 il Curricolo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it-IT" sz="6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86446" y="6202940"/>
            <a:ext cx="2071702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Mario Malizia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071802" y="3488296"/>
            <a:ext cx="4214842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Il Profilo dello studente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71802" y="3976220"/>
            <a:ext cx="3583041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Aspetto formativo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111708" y="4476286"/>
            <a:ext cx="360343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Aspetto cognitivo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111708" y="4988494"/>
            <a:ext cx="360343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Aspetto comportamentale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928794" y="3488296"/>
            <a:ext cx="829136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928794" y="3976220"/>
            <a:ext cx="82913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6.1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928794" y="4476286"/>
            <a:ext cx="82913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6.2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928794" y="4988494"/>
            <a:ext cx="82913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6.3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giova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785794"/>
            <a:ext cx="2571750" cy="17716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8" name="Immagine 7" descr="rag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500174"/>
            <a:ext cx="1928826" cy="20055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1214414" y="6215082"/>
            <a:ext cx="3429024" cy="500066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Competenze </a:t>
            </a:r>
            <a:r>
              <a:rPr lang="it-IT" b="1" i="1" dirty="0">
                <a:solidFill>
                  <a:srgbClr val="00B050"/>
                </a:solidFill>
              </a:rPr>
              <a:t>Scuola dell’Infanzia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571736" y="5214950"/>
            <a:ext cx="3429024" cy="500066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Competenze </a:t>
            </a:r>
            <a:r>
              <a:rPr lang="it-IT" b="1" i="1" dirty="0">
                <a:solidFill>
                  <a:srgbClr val="0070C0"/>
                </a:solidFill>
              </a:rPr>
              <a:t>Scuola Primaria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786182" y="4228673"/>
            <a:ext cx="4643470" cy="500066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Competenze </a:t>
            </a:r>
            <a:r>
              <a:rPr lang="it-IT" b="1" i="1" dirty="0">
                <a:solidFill>
                  <a:srgbClr val="0070C0"/>
                </a:solidFill>
              </a:rPr>
              <a:t>Scuola Secondaria di 1° Grado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1406" y="2071678"/>
            <a:ext cx="4643470" cy="500066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Competenze </a:t>
            </a:r>
            <a:r>
              <a:rPr lang="it-IT" b="1" i="1" dirty="0">
                <a:solidFill>
                  <a:srgbClr val="0070C0"/>
                </a:solidFill>
              </a:rPr>
              <a:t>Scuola Secondaria di 2° Grado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000364" y="857232"/>
            <a:ext cx="3143272" cy="500066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Competenze </a:t>
            </a:r>
            <a:r>
              <a:rPr lang="it-IT" b="1" i="1" dirty="0">
                <a:solidFill>
                  <a:srgbClr val="0070C0"/>
                </a:solidFill>
              </a:rPr>
              <a:t>Professionali</a:t>
            </a:r>
          </a:p>
        </p:txBody>
      </p:sp>
      <p:sp>
        <p:nvSpPr>
          <p:cNvPr id="17" name="Rettangolo arrotondato 16"/>
          <p:cNvSpPr/>
          <p:nvPr/>
        </p:nvSpPr>
        <p:spPr>
          <a:xfrm rot="19674180">
            <a:off x="5049873" y="5470864"/>
            <a:ext cx="2695776" cy="41431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100" i="1" dirty="0">
                <a:solidFill>
                  <a:srgbClr val="FF0000"/>
                </a:solidFill>
              </a:rPr>
              <a:t>PROFILO dello Studente</a:t>
            </a:r>
          </a:p>
          <a:p>
            <a:pPr algn="ctr">
              <a:defRPr/>
            </a:pPr>
            <a:r>
              <a:rPr lang="it-IT" sz="1100" i="1" dirty="0">
                <a:solidFill>
                  <a:srgbClr val="002060"/>
                </a:solidFill>
              </a:rPr>
              <a:t>Indicazioni Nazionali 1° Ciclo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1000100" y="2500306"/>
            <a:ext cx="2124272" cy="41431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50" i="1" dirty="0">
                <a:solidFill>
                  <a:srgbClr val="FF0000"/>
                </a:solidFill>
              </a:rPr>
              <a:t>PROFILO dello Studente</a:t>
            </a:r>
          </a:p>
          <a:p>
            <a:pPr algn="ctr">
              <a:defRPr/>
            </a:pPr>
            <a:r>
              <a:rPr lang="it-IT" sz="1050" i="1" dirty="0">
                <a:solidFill>
                  <a:srgbClr val="002060"/>
                </a:solidFill>
              </a:rPr>
              <a:t>Indicazioni Nazionali 1° Ciclo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2071670" y="1285860"/>
            <a:ext cx="2124272" cy="41431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50" i="1" dirty="0">
                <a:solidFill>
                  <a:srgbClr val="FF0000"/>
                </a:solidFill>
              </a:rPr>
              <a:t>PROFILI SPECIFICI </a:t>
            </a:r>
          </a:p>
          <a:p>
            <a:pPr algn="ctr">
              <a:defRPr/>
            </a:pPr>
            <a:r>
              <a:rPr lang="it-IT" sz="1050" i="1" dirty="0">
                <a:solidFill>
                  <a:srgbClr val="002060"/>
                </a:solidFill>
              </a:rPr>
              <a:t>Corsi di Laurea Universitari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657694" y="142852"/>
            <a:ext cx="7826648" cy="4001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l  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R O F I L O   </a:t>
            </a:r>
            <a:r>
              <a:rPr 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 e l </a:t>
            </a:r>
            <a:r>
              <a:rPr lang="it-IT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    s t u d e n t e</a:t>
            </a:r>
          </a:p>
        </p:txBody>
      </p:sp>
      <p:pic>
        <p:nvPicPr>
          <p:cNvPr id="21" name="Immagine 20" descr="adolescent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0364" y="2819400"/>
            <a:ext cx="2093127" cy="139541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9" name="Immagine 8" descr="bimbi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14480" y="3786190"/>
            <a:ext cx="2275026" cy="150019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" name="Immagine 9" descr="bimbi3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4929188"/>
            <a:ext cx="22050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39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33018" y="1368027"/>
            <a:ext cx="8429684" cy="184665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descrive</a:t>
            </a:r>
            <a:r>
              <a:rPr lang="it-IT" sz="2000" dirty="0">
                <a:latin typeface="Arial" charset="0"/>
                <a:cs typeface="Arial" charset="0"/>
              </a:rPr>
              <a:t>, in forma essenziale, le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competenze</a:t>
            </a:r>
            <a:r>
              <a:rPr lang="it-IT" sz="2000" dirty="0">
                <a:latin typeface="Arial" charset="0"/>
                <a:cs typeface="Arial" charset="0"/>
              </a:rPr>
              <a:t> riferite alle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discipline</a:t>
            </a:r>
            <a:r>
              <a:rPr lang="it-IT" sz="2000" dirty="0">
                <a:latin typeface="Arial" charset="0"/>
                <a:cs typeface="Arial" charset="0"/>
              </a:rPr>
              <a:t> di insegnamento e al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pieno esercizio della cittadinanza</a:t>
            </a:r>
            <a:r>
              <a:rPr lang="it-IT" sz="2000" dirty="0">
                <a:latin typeface="Arial" charset="0"/>
                <a:cs typeface="Arial" charset="0"/>
              </a:rPr>
              <a:t>, che un ragazzo deve mostrare di possedere </a:t>
            </a:r>
            <a:r>
              <a:rPr lang="it-IT" sz="2000" b="1" i="1" dirty="0">
                <a:solidFill>
                  <a:srgbClr val="003399"/>
                </a:solidFill>
                <a:latin typeface="Arial" charset="0"/>
                <a:cs typeface="Arial" charset="0"/>
              </a:rPr>
              <a:t>al termine del primo ciclo di istruzione</a:t>
            </a:r>
            <a:r>
              <a:rPr lang="it-IT" sz="2000" dirty="0">
                <a:latin typeface="Arial" charset="0"/>
                <a:cs typeface="Arial" charset="0"/>
              </a:rPr>
              <a:t>. </a:t>
            </a:r>
          </a:p>
          <a:p>
            <a:pPr algn="ctr">
              <a:defRPr/>
            </a:pPr>
            <a:endParaRPr lang="it-IT" sz="14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sz="2000" dirty="0">
                <a:latin typeface="Arial" charset="0"/>
                <a:cs typeface="Arial" charset="0"/>
              </a:rPr>
              <a:t>Il conseguimento delle competenze delineate nel profilo costituisce l’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obiettivo generale</a:t>
            </a:r>
            <a:r>
              <a:rPr lang="it-IT" sz="2000" dirty="0">
                <a:latin typeface="Arial" charset="0"/>
                <a:cs typeface="Arial" charset="0"/>
              </a:rPr>
              <a:t> del </a:t>
            </a:r>
            <a:r>
              <a:rPr lang="it-IT" sz="2000" b="1" i="1" dirty="0">
                <a:solidFill>
                  <a:srgbClr val="003399"/>
                </a:solidFill>
                <a:latin typeface="Arial" charset="0"/>
                <a:cs typeface="Arial" charset="0"/>
              </a:rPr>
              <a:t>sistema educativo e formativo italiano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57694" y="142852"/>
            <a:ext cx="78266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9" name="Rettangolo 8"/>
          <p:cNvSpPr/>
          <p:nvPr/>
        </p:nvSpPr>
        <p:spPr>
          <a:xfrm>
            <a:off x="357158" y="4090294"/>
            <a:ext cx="8429684" cy="233910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dirty="0">
                <a:solidFill>
                  <a:srgbClr val="002060"/>
                </a:solidFill>
                <a:latin typeface="Arial" charset="0"/>
                <a:cs typeface="Arial" charset="0"/>
              </a:rPr>
              <a:t>La generalizzazione degli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istituti comprensivi</a:t>
            </a:r>
            <a:r>
              <a:rPr lang="it-IT" sz="20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it-IT" sz="1600" dirty="0">
                <a:solidFill>
                  <a:srgbClr val="002060"/>
                </a:solidFill>
                <a:latin typeface="Arial" charset="0"/>
                <a:cs typeface="Arial" charset="0"/>
              </a:rPr>
              <a:t>che riuniscono scuola d’infanzia, primaria e secondaria di primo grado</a:t>
            </a:r>
            <a:r>
              <a:rPr lang="it-IT" sz="2000" dirty="0">
                <a:solidFill>
                  <a:srgbClr val="002060"/>
                </a:solidFill>
                <a:latin typeface="Arial" charset="0"/>
                <a:cs typeface="Arial" charset="0"/>
              </a:rPr>
              <a:t>, </a:t>
            </a:r>
          </a:p>
          <a:p>
            <a:pPr algn="ctr">
              <a:defRPr/>
            </a:pPr>
            <a:endParaRPr lang="it-IT" sz="12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sz="2000" dirty="0">
                <a:solidFill>
                  <a:srgbClr val="002060"/>
                </a:solidFill>
                <a:latin typeface="Arial" charset="0"/>
                <a:cs typeface="Arial" charset="0"/>
              </a:rPr>
              <a:t>crea le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condizioni</a:t>
            </a:r>
            <a:r>
              <a:rPr lang="it-IT" sz="2000" dirty="0">
                <a:solidFill>
                  <a:srgbClr val="002060"/>
                </a:solidFill>
                <a:latin typeface="Arial" charset="0"/>
                <a:cs typeface="Arial" charset="0"/>
              </a:rPr>
              <a:t> perché si affermi una </a:t>
            </a:r>
            <a:r>
              <a:rPr lang="it-IT" sz="2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scuola unitaria di base </a:t>
            </a:r>
          </a:p>
          <a:p>
            <a:pPr algn="ctr">
              <a:defRPr/>
            </a:pP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dirty="0">
                <a:solidFill>
                  <a:srgbClr val="002060"/>
                </a:solidFill>
                <a:latin typeface="Arial" charset="0"/>
                <a:cs typeface="Arial" charset="0"/>
              </a:rPr>
              <a:t>che prenda in carico i bambini dall’età di tre anni e li guidi fino al termine del primo ciclo di istruzione e che sia capace di riportare i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molti apprendimenti </a:t>
            </a:r>
            <a:r>
              <a:rPr lang="it-IT" dirty="0">
                <a:solidFill>
                  <a:srgbClr val="002060"/>
                </a:solidFill>
                <a:latin typeface="Arial" charset="0"/>
                <a:cs typeface="Arial" charset="0"/>
              </a:rPr>
              <a:t>che il mondo oggi offre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entro un unico percorso strutturante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57158" y="3578086"/>
            <a:ext cx="257176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Gli Istituti Comprensivi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57158" y="916528"/>
            <a:ext cx="164307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Cosa fa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405450"/>
            <a:ext cx="78266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57158" y="2087629"/>
            <a:ext cx="8429684" cy="37702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dirty="0">
                <a:latin typeface="Arial" charset="0"/>
                <a:cs typeface="Arial" charset="0"/>
              </a:rPr>
              <a:t>attraverso gli </a:t>
            </a:r>
            <a:r>
              <a:rPr lang="it-IT" sz="2400" dirty="0">
                <a:solidFill>
                  <a:srgbClr val="FF0000"/>
                </a:solidFill>
                <a:latin typeface="Arial" charset="0"/>
                <a:cs typeface="Arial" charset="0"/>
              </a:rPr>
              <a:t>apprendimenti</a:t>
            </a:r>
            <a:r>
              <a:rPr lang="it-IT" sz="2400" dirty="0">
                <a:latin typeface="Arial" charset="0"/>
                <a:cs typeface="Arial" charset="0"/>
              </a:rPr>
              <a:t> </a:t>
            </a:r>
            <a:r>
              <a:rPr lang="it-IT" sz="2400" dirty="0">
                <a:solidFill>
                  <a:srgbClr val="003399"/>
                </a:solidFill>
                <a:latin typeface="Arial" charset="0"/>
                <a:cs typeface="Arial" charset="0"/>
              </a:rPr>
              <a:t>sviluppati a scuola</a:t>
            </a:r>
            <a:r>
              <a:rPr lang="it-IT" sz="2400" dirty="0">
                <a:latin typeface="Arial" charset="0"/>
                <a:cs typeface="Arial" charset="0"/>
              </a:rPr>
              <a:t>, lo</a:t>
            </a:r>
            <a:r>
              <a:rPr lang="it-IT" sz="2400" dirty="0">
                <a:solidFill>
                  <a:srgbClr val="FF0000"/>
                </a:solidFill>
                <a:latin typeface="Arial" charset="0"/>
                <a:cs typeface="Arial" charset="0"/>
              </a:rPr>
              <a:t> studio personale</a:t>
            </a:r>
            <a:r>
              <a:rPr lang="it-IT" sz="2400" dirty="0">
                <a:latin typeface="Arial" charset="0"/>
                <a:cs typeface="Arial" charset="0"/>
              </a:rPr>
              <a:t>, le </a:t>
            </a:r>
            <a:r>
              <a:rPr lang="it-IT" sz="2400" dirty="0">
                <a:solidFill>
                  <a:srgbClr val="FF0000"/>
                </a:solidFill>
                <a:latin typeface="Arial" charset="0"/>
                <a:cs typeface="Arial" charset="0"/>
              </a:rPr>
              <a:t>esperienze educative </a:t>
            </a:r>
            <a:r>
              <a:rPr lang="it-IT" sz="2400" dirty="0">
                <a:solidFill>
                  <a:srgbClr val="003399"/>
                </a:solidFill>
                <a:latin typeface="Arial" charset="0"/>
                <a:cs typeface="Arial" charset="0"/>
              </a:rPr>
              <a:t>vissute in famiglia </a:t>
            </a:r>
          </a:p>
          <a:p>
            <a:pPr algn="ctr">
              <a:defRPr/>
            </a:pPr>
            <a:r>
              <a:rPr lang="it-IT" sz="2400" dirty="0">
                <a:solidFill>
                  <a:srgbClr val="003399"/>
                </a:solidFill>
                <a:latin typeface="Arial" charset="0"/>
                <a:cs typeface="Arial" charset="0"/>
              </a:rPr>
              <a:t>e nella comunità</a:t>
            </a:r>
            <a:endParaRPr lang="it-IT" sz="2400" dirty="0">
              <a:latin typeface="Arial" charset="0"/>
              <a:cs typeface="Arial" charset="0"/>
            </a:endParaRPr>
          </a:p>
          <a:p>
            <a:pPr algn="ctr">
              <a:defRPr/>
            </a:pPr>
            <a:endParaRPr lang="it-IT" sz="11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b="1" i="1" dirty="0">
                <a:solidFill>
                  <a:srgbClr val="003399"/>
                </a:solidFill>
                <a:latin typeface="Arial" charset="0"/>
                <a:cs typeface="Arial" charset="0"/>
              </a:rPr>
              <a:t>al termine del primo ciclo</a:t>
            </a:r>
            <a:r>
              <a:rPr lang="it-IT" dirty="0">
                <a:solidFill>
                  <a:srgbClr val="003399"/>
                </a:solidFill>
                <a:latin typeface="Arial" charset="0"/>
                <a:cs typeface="Arial" charset="0"/>
              </a:rPr>
              <a:t>, </a:t>
            </a:r>
          </a:p>
          <a:p>
            <a:pPr algn="ctr">
              <a:defRPr/>
            </a:pPr>
            <a:r>
              <a:rPr lang="it-IT" sz="24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lo studente è in grado di iniziare </a:t>
            </a:r>
          </a:p>
          <a:p>
            <a:pPr algn="ctr">
              <a:defRPr/>
            </a:pPr>
            <a:r>
              <a:rPr lang="it-IT" sz="24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ad affrontare </a:t>
            </a:r>
            <a:r>
              <a:rPr lang="it-IT" sz="2400" b="1" i="1" dirty="0">
                <a:solidFill>
                  <a:srgbClr val="003399"/>
                </a:solidFill>
                <a:latin typeface="Arial" charset="0"/>
                <a:cs typeface="Arial" charset="0"/>
              </a:rPr>
              <a:t>in autonomia e con responsabilità,</a:t>
            </a:r>
          </a:p>
          <a:p>
            <a:pPr algn="ctr">
              <a:defRPr/>
            </a:pPr>
            <a:r>
              <a:rPr lang="it-IT" sz="2400" dirty="0">
                <a:latin typeface="Arial" charset="0"/>
                <a:cs typeface="Arial" charset="0"/>
              </a:rPr>
              <a:t>le 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situazioni di vita </a:t>
            </a:r>
            <a:r>
              <a:rPr lang="it-IT" sz="2400" dirty="0">
                <a:latin typeface="Arial" charset="0"/>
                <a:cs typeface="Arial" charset="0"/>
              </a:rPr>
              <a:t>tipiche della propria età</a:t>
            </a:r>
            <a:r>
              <a:rPr lang="it-IT" dirty="0">
                <a:latin typeface="Arial" charset="0"/>
                <a:cs typeface="Arial" charset="0"/>
              </a:rPr>
              <a:t>,</a:t>
            </a:r>
          </a:p>
          <a:p>
            <a:pPr algn="ctr">
              <a:defRPr/>
            </a:pPr>
            <a:endParaRPr lang="it-IT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dirty="0">
                <a:latin typeface="Arial" charset="0"/>
                <a:cs typeface="Arial" charset="0"/>
              </a:rPr>
              <a:t> </a:t>
            </a:r>
            <a:r>
              <a:rPr lang="it-IT" sz="2400" dirty="0">
                <a:latin typeface="Arial" charset="0"/>
                <a:cs typeface="Arial" charset="0"/>
              </a:rPr>
              <a:t>riflettendo ed esprimendo la </a:t>
            </a:r>
            <a:r>
              <a:rPr lang="it-IT" sz="2400" dirty="0">
                <a:solidFill>
                  <a:srgbClr val="FF0000"/>
                </a:solidFill>
                <a:latin typeface="Arial" charset="0"/>
                <a:cs typeface="Arial" charset="0"/>
              </a:rPr>
              <a:t>propria personalità </a:t>
            </a:r>
          </a:p>
          <a:p>
            <a:pPr algn="ctr">
              <a:defRPr/>
            </a:pPr>
            <a:r>
              <a:rPr lang="it-IT" sz="2400" dirty="0">
                <a:solidFill>
                  <a:srgbClr val="003399"/>
                </a:solidFill>
                <a:latin typeface="Arial" charset="0"/>
                <a:cs typeface="Arial" charset="0"/>
              </a:rPr>
              <a:t>in tutte le sue dimensioni</a:t>
            </a:r>
            <a:r>
              <a:rPr lang="it-IT" sz="2400" dirty="0">
                <a:latin typeface="Arial" charset="0"/>
                <a:cs typeface="Arial" charset="0"/>
              </a:rPr>
              <a:t>.</a:t>
            </a:r>
            <a:endParaRPr lang="it-IT" sz="2400" b="1" i="1" dirty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57158" y="1545353"/>
            <a:ext cx="164307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Aspettativa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1222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262574"/>
            <a:ext cx="78266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57158" y="2256814"/>
            <a:ext cx="842968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Ha consapevolezza </a:t>
            </a:r>
            <a:r>
              <a:rPr lang="it-IT" dirty="0">
                <a:latin typeface="Arial" charset="0"/>
                <a:cs typeface="Arial" charset="0"/>
              </a:rPr>
              <a:t>delle proprie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potenzialità </a:t>
            </a:r>
            <a:r>
              <a:rPr lang="it-IT" dirty="0">
                <a:latin typeface="Arial" charset="0"/>
                <a:cs typeface="Arial" charset="0"/>
              </a:rPr>
              <a:t>e dei propri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limiti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57158" y="1273718"/>
            <a:ext cx="428628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Aspettative di tipo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educativo/formativo</a:t>
            </a:r>
            <a:r>
              <a:rPr lang="it-IT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357158" y="2868224"/>
            <a:ext cx="8429684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Utilizza</a:t>
            </a:r>
            <a:r>
              <a:rPr lang="it-IT" dirty="0">
                <a:latin typeface="Arial" charset="0"/>
                <a:cs typeface="Arial" charset="0"/>
              </a:rPr>
              <a:t> gli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strumenti di conoscenza </a:t>
            </a:r>
            <a:r>
              <a:rPr lang="it-IT" dirty="0">
                <a:latin typeface="Arial" charset="0"/>
                <a:cs typeface="Arial" charset="0"/>
              </a:rPr>
              <a:t>per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comprendere se stesso e gli altri</a:t>
            </a:r>
            <a:r>
              <a:rPr lang="it-IT" dirty="0">
                <a:latin typeface="Arial" charset="0"/>
                <a:cs typeface="Arial" charset="0"/>
              </a:rPr>
              <a:t>, per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riconoscere ed apprezzare le diverse identità, le tradizioni culturali e religiose</a:t>
            </a:r>
            <a:r>
              <a:rPr lang="it-IT" dirty="0">
                <a:latin typeface="Arial" charset="0"/>
                <a:cs typeface="Arial" charset="0"/>
              </a:rPr>
              <a:t>, in un’ottica di </a:t>
            </a:r>
            <a:r>
              <a:rPr lang="it-IT" b="1" dirty="0">
                <a:solidFill>
                  <a:srgbClr val="003399"/>
                </a:solidFill>
                <a:latin typeface="Arial" charset="0"/>
                <a:cs typeface="Arial" charset="0"/>
              </a:rPr>
              <a:t>dialogo e di rispetto </a:t>
            </a:r>
            <a:r>
              <a:rPr lang="it-IT" dirty="0">
                <a:latin typeface="Arial" charset="0"/>
                <a:cs typeface="Arial" charset="0"/>
              </a:rPr>
              <a:t>reciproco</a:t>
            </a: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57158" y="4023374"/>
            <a:ext cx="842968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Interpreta</a:t>
            </a:r>
            <a:r>
              <a:rPr lang="it-IT" dirty="0">
                <a:latin typeface="Arial" charset="0"/>
                <a:cs typeface="Arial" charset="0"/>
              </a:rPr>
              <a:t> i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sistemi simbolici e culturali </a:t>
            </a:r>
            <a:r>
              <a:rPr lang="it-IT" dirty="0">
                <a:latin typeface="Arial" charset="0"/>
                <a:cs typeface="Arial" charset="0"/>
              </a:rPr>
              <a:t>della società, </a:t>
            </a: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57158" y="4607020"/>
            <a:ext cx="842968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Orienta</a:t>
            </a:r>
            <a:r>
              <a:rPr lang="it-IT" dirty="0">
                <a:latin typeface="Arial" charset="0"/>
                <a:cs typeface="Arial" charset="0"/>
              </a:rPr>
              <a:t> le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proprie scelte </a:t>
            </a:r>
            <a:r>
              <a:rPr lang="it-IT" dirty="0">
                <a:latin typeface="Arial" charset="0"/>
                <a:cs typeface="Arial" charset="0"/>
              </a:rPr>
              <a:t>in modo consapevole, </a:t>
            </a: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57158" y="5190666"/>
            <a:ext cx="8429684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Rispetta</a:t>
            </a:r>
            <a:r>
              <a:rPr lang="it-IT" dirty="0">
                <a:latin typeface="Arial" charset="0"/>
                <a:cs typeface="Arial" charset="0"/>
              </a:rPr>
              <a:t> le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regole condivise</a:t>
            </a:r>
            <a:r>
              <a:rPr lang="it-IT" dirty="0">
                <a:latin typeface="Arial" charset="0"/>
                <a:cs typeface="Arial" charset="0"/>
              </a:rPr>
              <a:t>, collabora con gli altri per la costruzione del bene comune esprimendo le proprie personali opinioni e sensibilità</a:t>
            </a: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57158" y="6060064"/>
            <a:ext cx="8429684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002060"/>
                </a:solidFill>
                <a:latin typeface="Arial" charset="0"/>
                <a:cs typeface="Arial" charset="0"/>
              </a:rPr>
              <a:t>Si impegna </a:t>
            </a:r>
            <a:r>
              <a:rPr lang="it-IT" dirty="0">
                <a:latin typeface="Arial" charset="0"/>
                <a:cs typeface="Arial" charset="0"/>
              </a:rPr>
              <a:t>per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portare a compimento </a:t>
            </a:r>
            <a:r>
              <a:rPr lang="it-IT" dirty="0">
                <a:latin typeface="Arial" charset="0"/>
                <a:cs typeface="Arial" charset="0"/>
              </a:rPr>
              <a:t>il lavoro iniziato da solo o insieme ad altri</a:t>
            </a:r>
            <a:endParaRPr lang="it-IT" b="1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1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142852"/>
            <a:ext cx="78266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5720" y="928670"/>
            <a:ext cx="8572560" cy="107721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Dimostra una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padronanza della lingua italiana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tale da consentirgli di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comprendere enunciati e testi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di una certa complessità, di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esprimere le proprie idee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adottare un registro  linguistico appropriato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alle diverse situazioni.</a:t>
            </a:r>
            <a:endParaRPr lang="it-IT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5720" y="3711363"/>
            <a:ext cx="8572560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Utilizza la lingua inglese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nell’uso delle </a:t>
            </a:r>
            <a:r>
              <a:rPr lang="it-IT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tecnologie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dell’informazione e della comunicazione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5720" y="4577372"/>
            <a:ext cx="8572560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Le sue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conoscenze matematiche e scientifico-tecnologiche </a:t>
            </a:r>
            <a:r>
              <a:rPr lang="it-IT" dirty="0">
                <a:latin typeface="Arial" charset="0"/>
                <a:cs typeface="Arial" charset="0"/>
              </a:rPr>
              <a:t>gli consentono di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analizzare</a:t>
            </a:r>
            <a:r>
              <a:rPr lang="it-IT" dirty="0">
                <a:latin typeface="Arial" charset="0"/>
                <a:cs typeface="Arial" charset="0"/>
              </a:rPr>
              <a:t> dati e fatti della realtà e di </a:t>
            </a:r>
            <a:r>
              <a:rPr lang="it-IT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verificare</a:t>
            </a:r>
            <a:r>
              <a:rPr lang="it-IT" dirty="0">
                <a:latin typeface="Arial" charset="0"/>
                <a:cs typeface="Arial" charset="0"/>
              </a:rPr>
              <a:t> l’attendibilità delle analisi quantitative e statistiche proposte da altri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85720" y="2207541"/>
            <a:ext cx="8572560" cy="123110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Con persone di diverse nazionalità è in grado di </a:t>
            </a:r>
            <a:r>
              <a:rPr lang="it-IT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esprimersi a livello elementare in      </a:t>
            </a:r>
            <a:r>
              <a:rPr lang="it-IT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lingua inglese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È in grado di affrontare una </a:t>
            </a:r>
            <a:r>
              <a:rPr lang="it-IT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comunicazione essenziale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in semplici situazioni di vita quotidiana,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una seconda lingua europea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85720" y="5720380"/>
            <a:ext cx="8572560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Il possesso di un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pensiero razionale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gli consente di </a:t>
            </a:r>
            <a:r>
              <a:rPr lang="it-IT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affrontare problemi e situazioni sulla base di elementi certi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e di </a:t>
            </a:r>
            <a:r>
              <a:rPr lang="it-IT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avere consapevolezza dei limiti delle affermazioni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che riguardano questioni complesse che non si prestano a spiegazioni univoche.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35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334012"/>
            <a:ext cx="7826648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5720" y="1583989"/>
            <a:ext cx="8572560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orienta nello spazio e nel tempo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dando espressione a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curiosità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ricerca di senso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osserva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ed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interpreta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ambienti, fatti, fenomeni e produzioni artistiche</a:t>
            </a:r>
          </a:p>
        </p:txBody>
      </p:sp>
      <p:sp>
        <p:nvSpPr>
          <p:cNvPr id="9" name="Rettangolo 8"/>
          <p:cNvSpPr/>
          <p:nvPr/>
        </p:nvSpPr>
        <p:spPr>
          <a:xfrm>
            <a:off x="285720" y="3988362"/>
            <a:ext cx="8572560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Possiede un patrimonio di conoscenze e nozioni di base ed è allo stesso tempo capace di ricercare e di procurarsi velocemente nuove informazioni ed impegnarsi in nuovi apprendimenti anche in modo autonomo. 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5720" y="5857892"/>
            <a:ext cx="857256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Arial" charset="0"/>
                <a:cs typeface="Arial" charset="0"/>
              </a:rPr>
              <a:t>Assimila il senso e la necessità del rispetto della convivenza civile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85720" y="2488164"/>
            <a:ext cx="8572560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Ha buone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competenze digitali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usa con consapevolezza le tecnologie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della comunicazione per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ricercare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analizzare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dati ed informazioni, per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distinguere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informazioni attendibili da quelle che necessitano di approfondimento, di controllo e di verifica e per </a:t>
            </a:r>
          </a:p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interagire con soggetti diversi nel mondo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85720" y="5199419"/>
            <a:ext cx="857256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Arial" charset="0"/>
                <a:cs typeface="Arial" charset="0"/>
              </a:rPr>
              <a:t>Ha cura e rispetto di sé, come presupposto di un sano e corretto stile di vita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59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210901"/>
            <a:ext cx="7826648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5720" y="1071546"/>
            <a:ext cx="857256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Dimostra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originalità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e spirito di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iniziativa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285720" y="2655324"/>
            <a:ext cx="8572560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In relazione alle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proprie potenzialità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e al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proprio talento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si impegna in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campi espressivi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motori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ed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artistici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che gli sono congeniali. È disposto ad analizzare se stesso e a misurarsi con le novità e gli imprevisti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85720" y="1583754"/>
            <a:ext cx="8572560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assume le proprie responsabilità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chiede aiuto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quando si trova in difficoltà e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 fornire aiuto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a chi lo chiede. </a:t>
            </a:r>
          </a:p>
          <a:p>
            <a:pPr>
              <a:defRPr/>
            </a:pP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85720" y="3726894"/>
            <a:ext cx="857256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È disposto ad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analizzare se stesso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e a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misurarsi con le novità e gli imprevisti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85720" y="4214818"/>
            <a:ext cx="8572560" cy="236988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it-IT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attenzione per le funzioni pubbliche </a:t>
            </a:r>
          </a:p>
          <a:p>
            <a:pPr algn="ctr">
              <a:defRPr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alle quali partecipa nelle diverse forme in cui questo può avvenire: 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momenti educativi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informali e non formali;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esposizione pubblica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del proprio lavoro; 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occasioni rituali nelle comunità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che frequenta; 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azioni di solidarietà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manifestazioni sportive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non agonistiche; 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volontariato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ecc.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3" name="AutoShape 4" descr="data:image/jpeg;base64,/9j/4AAQSkZJRgABAQAAAQABAAD/2wCEAAkGBxITEhUUEhQWFBQVFBUUFBQUGBQVFBQUFxQWFxYUFBgYHSggGBolGxQVITEhJSkrLi4uFx8zODMtNygtLi4BCgoKDg0OGxAQGywkHSYsLSwwLSwtLC0sLSwsLCwsLC8sLCwsLCwsLCwsLCwsLCwsLCwsLCwsLCwsLCwsLCwsLP/AABEIAK4BIgMBIgACEQEDEQH/xAAcAAEAAQUBAQAAAAAAAAAAAAAABwEDBAUGAgj/xABHEAABAwIBCAYHBAgEBwEAAAABAAIDBBEhBQYHEjFBUWETInGBkaEUIzJCUmKxM1NykkNzgqKywcLRJGPh8BV0g5PD0uI0/8QAGgEBAAIDAQAAAAAAAAAAAAAAAAMEAQIFBv/EADARAAICAQMCBAQGAgMAAAAAAAABAgMRBCExBRITMkFRImGBoRQ0UnGx8JHhFSNC/9oADAMBAAIRAxEAPwCcEREAREQBERAEREAREQBERAEREAReXPsrRn4LGRgvledYLV5RytDCLzSsjHzuDSewHErm6zSRk9mAe+Qj4GOt4usFhzS5JoUWT8sWzuNcKocoyl0sU49mCY98Y/mqR6Wae/Wp5h3xn+a18WPuTfgNR+lknouBpdJ1A7BzpI/xMcR+5ddJkzOGmn+xnjf8ocNbwOKypxZDPT2w80WjdIrIl4q6111tkhKoiLICIiAIiIAiIgAVURAEREAREQFEREAREQBERAEREAREQBEQlAFYlntsXiebcCozz20gdGXQUhBeCQ+ba1h3tZxdz2BaTlgsUaed0sROszkzspqQetdd5F2xMsXnu90cyoxy9pEq5yREfR48cGYyEc3nEd1lyMsjnOLnEuc43c5xuSeJO9eFWlY3weg0/T6ql3S3f2PUsjnG7iXOO1ziST2kryt/knMyuqADHAWtOx8vq2918T3BdTRaJJjjLUMZyY1z/MkLRQk+Caeror2cl9P9EbopZZoii31UvcxgVubRC23UqnftxtPjZwW3hyIv+T0/6vsyKlUHG+/iMD3LuMo6La2PGN0Uw5Esd4OFvNcjlLJc9O7VnifGfmFgew7D3FauLXJYr1FVvlkmbnImfNbTWAk6Vg/Ry9cW5OPWHiVJmbOkCmqSGOPQSn3XnquPyu2dxxUHoto2SRDqOn1WrjDPqRknFXQVBmZ2kCWmLY6jWlg2X2yRjkfeby8FM2Ta6OVjZInB7HC7XDYQrMJqR57U6SdD+Lj3M1ERSFUIiIAiKoQBERAEREAREQFEREAREQBERAEREAREQBWKmWwtvV17rBcRn9nL6LAS0jppLsjHDi8jkPOy1lLtWSWmqVklGJzukfPEtLqWndY7JpGnEf5bTx4nuUYhVc4kkkkk4knaSdpPeuvzDzNdWO6WW7adp3YGVw91p3Abz3KnvNnp4KvSVf3c12a+adRWu6g1IwbOlcDqjiGj3nch4qXc3MyqWkALWCSUfpZLF1/l3MHYt7S07GNaxjQ1rRZrWiwA4AK+FYhWonD1Wusue2y9j0F6AVLL2ApkUGLKtlUKqA8aqs1VIyRpbI1r2na1wBae4rIQpyE2RnnRoujeC+jIift6J1zG7k07WeYUWZQoJYJDHMwse3aHfUHYRzC+nCFpM5c24K2PUlFnC+pILa7Dy5ctignSnwdTS9SnW+2zeP3PnVdHmXnXJQyb3QOI6SP+tnzfXzWBnHkGajmMUw5sePZe29rt/mNoWrVfLizuyUL68cpn09k6ujmjbJG4OY8BzXDeFlqDtGWdfo0ogkPqJXWBOyOQ7DyBNgeeKm5pVuE+5Hl9XpnRZ2vj0PaIikKoVQqKqAIiIAiIgCIiAoiIgCIiAIiIAiIgCIhQGJXS2Fl8+55ZZNVVPeDdjfVxD5Gnb3m58FLGkHKphpZnA2c4dE3iC/q3HYNY9ygtVbpeh3ulU4Tsf99zdZpZBdWVDYhcMHWlcPdYNw5k4D/RT3R0zI2NYwBrGNDWgbAAuW0cZF9HpWucPWTesfxA9xvc23eSuuapKo4RU6hqHbZhcIuNXsBWZJmsaXPIa1oJc44AAbSVEGeekKScuipXGOHEF4wkl447Wt7MStpTUSvp9NO+WI/5JGy5npRUpLZJNaQbY4xrvB4G2De8hchW6XvuabDcZH2Pg0G3iosKKu7pPg7dXSqIr4stkijS7U3xp4SOGs8La5P0uxkgT07mcXRu1wO4gFRKix4svckl03TS/wDOD6QyHnPSVf2ErXHew9V47WusVuV8sRyFpDmktcMQ4Egg8iMQpLzK0lOaWw1x1mnBs+F28OlttHzDv4qaF2dmczVdLlWu6vdfcllytr21wcAQbgi4I3hebKbByjTZ1ZvRVsBifg7bG+2LH2wI5cRvC+fspUMkEr4pW6r2Gzh9CDvB23X02o50vZua8Qq4x14hqy79aO+Dv2SfAlQ2wyso6fTdW65+HLyv+SIVO2jDOI1VMGPN5YbMcd7m+4/wFu0KCV0+jnLJpq6Mk2ZKehfws62qe52r4lQ1Swzq9Q0/i0vHK3PoJF5aV6V08qFVEQBERAEREAREQFEREAREQBERAEREAXmQ4L0rVQeqVhgiPS9WE9DHxc+Q91mt+rlxGbmT+nqoYtz5Brfgb1neTSO9dBpRlJrGt+GFnm55XvRTTB1Y5/3cLiO1xDb+BKpveZ6ar/q0mV7EwMFtm7AdivNVhpWJl7KXo9NLN8DCRzdsaPzEK0efScnhepHWlTOYvf6JEfVs+2IPtv8Ag7G/XsUeFepHlxJcbuJJcTtJOJJXdaLs1W1EhqJheKJwDWkYPlGNzxDcO9VN5yPTfBo6Mv0+7LOaWjqeqAkmPQQnEXF5Hji1pwA5nwUj5O0eZOiFugEh+KUl5PccPJdSwL3ZWo1xRwL9dda+cL2RoZMzsnuFvRIO6NrT4gLnMt6K6WQE07nQP3C5fGe0E3A7CpBRZcIv0IYam6DypM+a84M3qijfqTste+q9uLHgfC63kbFapfTWWckw1MTopm6zHDvB3OadzhuK+es58hvo6h0L8bdZjvjjOx3bgQexVrK+3g9Bodd4/wAMvN/J2uivO8scKOZxLHYQOJvqu+77Du4bFLK+XWuIIINiCCCNoIOBC+hszMtel0kUp9u2rJ+sbg7uNr96lpnnZlDqmlUJK2PD5/c3wVqrgbIxzHC7XtLXA7wQQQroRTnJPmbLOT3U88sLtsb3N7Rtae9pB71h34YHceB3Fd5piodStbIBhNECebmHVPkWeC4NUJLDPX6azxaoyfqj6TzZyh6RSwTb3xtLvxWs7zBW2XCaH6rWoNX7uV7R2Gzh/Eu7V2Dykzymoh2Wyj7MqiItiEIiIAiIgCIiAoiIgCIiAIiIAiIgCsVnslX1bnbcFYZlckCaS/8A9p/VR/1LbaIftag/5cQ8XO/sFgaUoNWrY74oQPyvf/dZOiSW08zfiiafyv8A/tU15z0k/wAnt7ErsK47S1VFtE1g/STMB7Gte4/whdc0riNL7f8ADQnhPbxjfb6FTWeU5WkSd8f3IncbAngLr6NzWycKelhiG1sY1ubj1nHxK+dYziL7Li/ZdfTbHjitKPUvdXk8RiZLSuOzv0hQ0bjExvTTD2mg6rWXF7OdY48hxXSVVcxjXEkYAnwC+bJZnzSOdZz3vc55ABcbk3JsN2PmFJZNrgpaDSxtk3ZwiS8n6X3a3r6YBm8xuJcO5wx8QpMyXlKKojbLC4PY7YR5g8COC+YiLYEWI2g7RuUm6E69/SzwXJYWNlA3NcDquI7QW/lWtdrcsMt67QVxqdle2PQlwrgdL+SBJSCcC74HA3G3o3ENcOwXDv2V3y1WdMIfR1DTsMEn8BU01mLOTp7HXbGS9z5rUnaFa861RAThZsrRz9h/9CjELttED7ZQI408l/zxKpX5kem18e7TyJtCrdUBRXDypGum6L1VM/hI9n5ma39KiZS9psP+Gg/5j/xSKIVTu8x6bpn5dfUlvQjJ6mobwlYfFlv6VJwUYaEWeqqTxkYPBh/upPCs1eVHD6h+ZkVREUhTCIiAIiIAiIgKIsY1reKGuZxWMme1mSiwjlFnFU/4kzincjPbL2M5FgHKrF5dlZidyM9kvY2KLUvyyNyx35VcfZCx3Iz4Uje3Xh7xbaFoDUTORtJM7aVjuz6GfD+ZwOlynBEbx7r3NPY8XHmw+K5bMXKAhrI3H2XB0Z/aGH7wapFz1zcfLC4DF2qSBxc3rNHfYjvUORuLSCNoII7QcPP6KtPaWTvaRqyhw5JzOXG7lz2fdQ6ejeNU9RzZQbfDgf3XFb7IrIpYY5WgEPaHdh3juOHctp6KwgtLQWkFpHEEWP1UmG0c2Mo1Tzjg+erKbc15ZKmmikD9rQD+JvVcD3g+KiHLuS3U074Xe4eqfiYfZd3jzut3mVno6iEkXRum6TGKJm3pj1bcmuwuRw2KKDSlhnV1tfiVKUfp9SSM5Gw08DpKiXVbsG9znfC0DEk8FElPksxNNVKyVrHOvFC0ua4i9w6Z7fYbgOZNrcVIOQs3JqyYVWUCHvaepEPsoBf2GN2F/HntucBIUdKy1tUW4bfHipezu3OYr/BWHu/U+ba2qdPK+Qga0jy7VbjidwG/cph0UZsSUzHzztLZJQ0NYdrYxc9bgSTs5BdhTZNgY7WZDG13xNYwHxAWaCtoV9ryxquoO2vw4rCPa0GfdaIaCocTa8ZYPxP6gHi5b0uUQaX84xI9tJGbtjOtMRs17dVnde57Qt7JdsSro6XbdFfUjcLvtDdNerlk3MgLe972kfwFcCSpn0TZK6KkMrh1p3a4/AMGeOJ/aVWtZkeh6jYoUNe+x3QVbrxdVurh5fgjDTZUj/DR7/WSH91o+pUXLrNJ2Uumr5AMWxBsQ7R1nH8ziO5cn/vv4KlY8yPV6GHh0RT/AHJq0PU2rQl33krz2htm/UFSAtHmlk/oKSCI7WRt1vxEXd5kreK5BYjg8zqZ99spfMIiLYgCIiAIiIAiIgON1imseKBe44HHcoMF7YtFUJWxjyW4rPp8kgbVlRZo5xRpI6dztgWwp8kXxK3UcDRsCurdRIpWv0NfFktgWSykYNyvotu1Efc/c8iMcFWyqiya5MWvgDmlQBnvkn0epdYWZJd7OAN+u3ud5EL6IIXE5/ZtCohIb7Q6zDwfw7CMPBQ2xzudDp+o8KeHwzjtGGWwC6ledpL4u3a9n9Q/aUkMK+fI5HxPBF43xu7C1zTv7F2pztqq9gipR6O0NvVVTjZrB72ofdaeO3cFFCe2GXdZpl390eGX9I8sVVNHT0rTLWNJD3NsY2M3tlPEHHljfbZcwZ4qMFlM4S1BFpaoYhm4sp/5v7gpAzXzbibHqsaWwG2sXi0tV80t8WRY3DNrr3PA1zvzJZU3lgtHPbEbGSW4/C7n4rLTe6NaboRahN7GizM0hGBrYaoF8YwZIMXsHBw94c9vapSyZlWCdutDIyQfKQSO0bQe1fO9fQSwvMcrHMcNzha/Np2OHMKxHI5pu0lruLSQfELWNjjyWb+nV3fFB4/g+ngV4qatkbS6R7WNGJc8hoA7SvnZucdYBYVM1v1j/wC6waqqkkN5HvkPF7nOPdc4LfxvkVV0iWd5En546S2hroqI6zjg6fHVbf7sbzz2dqitxJJJxJNyTtJO0lUW/wA1806itcC0FkN+tM4HVtvDB7x7MOKiblNnTrrp0kH6fNlMzc3XVs4ZiIm9aZ3Bvwg/Edg8VPUMbWtDWgBrQGgDYAMAByWuyJkiKlibFCLNGJJxc929zjvK2IcrNcFFHC1eqd88+i4LoK1mc2WG0tNJMdrWnUHxPODGjvss/WUMaSc5vSphFGbwxE2I2PkxBd2DYO9Jz7Ua6TTu6zHp6nISyFzi5xu5xLnHiSbk+K3+YOR/Sa2NpF2RnpZOFmkWB7XW81zqnDRlm6aanDni0s1nvG9rfcZ4G55lV645Z3NdeqaduXsjtYhgrqoAqq6eVCIiAIiIAiIgCIiAwI8mtCyWQNG5XUWEjZybKWVURZNQiIgCIiAKl1bqJ2saXPIa0bSTYBcVlzPfa2mH/UcP4Gn6laymo8klVUrHiKOwrsoRRN1pHhg5nE8gNpK4HOzSbDE0tij6Q8X4N8Bj3YKPs4s5jrE65kkNxrE3PYOA8liZKyG0t9LygXNhOMcQ+0ndwYOHF3goHY3wdOvRQhvPd+x7go5MoSPqqktgpmkdJIG6usQMGNF7veeA71eqc4rOjZTRtjpoXBzIXC/SuH6Sc+8TttuXTZuZKlyhURmZvR08XWip24MjYNlxvcTvPNes+cxXBxlp24kkujGAdxczgeLd+5ab4yi3GyvxOyzn7I6nN3OGKrZrMNnj24z7TT/Mcwty1y+f6SqkheHRucx7dhFwRuIP9ipEze0gxvsyqHRu+8F+jP4htYfJbQs9yvqNE4/FDg7evoYp26k0bZG8HC9uw7R3LkcoaM6d5vDJJF8ptI3zs7zXXQTtc0Oa4OB2FpBB7CFfDlu0nyU4W2VbReCNJNFs/uzxEc2vB8rq5T6K5L+sqGAfIxxPmQpKa5VD1jw4k34+/wB/sjmckaPaKEgvDp3DG8pGqD+BoA8brqwABYWAGAAwAHAK3rKhcpEkuCrOyc3mTyXC5egVq8rZZgp260zwwbhtc7k1oxKjDOrPyWovHBeKE4HH1jx81vZHId61lNRJqNLZc9uPc3OkHPcEOpqV1wbiWVuy29kZ+rv9iNQEXW5mZmvq3CSUFlODt2Ol+VnLi7wVd902dyMK9LX/AHczNG2ahnkFRK31MbrsB/SPH1aD5qa4Y7DmsfJ1E2NrWtAaGgBrRgGgblmgK1XDtR53V6l3zy+PQqiIpCqEREAREQBERAEREBRERAEREAREQBWKyobGxz3YNY0uJ5DFX1qs6IHSUkzGC7jG6w4kC9u+1lh8bG0VmSRF+XMvSVDy+QlsY9hl+q0cxvdzXF5Zy+SdSLbsv/v6LFrMoy1LxHC0nWNmhouTyHErdRU8eTrNAbPXu2D2o6Y8T8Un0VLd7s9FFKC7Yot0WR4qNonrR0k7heGl3ng6b4W33b1sqOilqJOnqes82DI/daNzWt2BWslZMcXGaoJklcdYl2OKk7MzIeyeQfqgeGzXP8lsl3bIhutVUe71N3m3kroIgDbXdi88MMGjkFtJog4WcLhe0VtJJYOHKTlLufJH2d2YUc13s6r/AI2jb+Me927VFWWMgz0x9Yzq7ntuWHv3HkV9KrDrsmskBBAxFjgMe0b1FOrO6Ohp+oTr2luj5vydlSaA3hkezk09U9rTgfBdTQaSKhuEsbJeYJjd5AjyXYZa0aQSXLB0buMeA72HDwsuLyho6qWHqOa8cDeN3nceahcZROkr9Lf5uTfQ6S4Pehlb+Esd9SFfOkmk+Cf8sf8A7rgZ81q1u2B55ts76FYrsjVI/QS/9t/9ljvkZ/Cad8P7ne1Ok+MD1dO9x+d7Wjv1QVoMpaQayS4YWwg/ALu/O658AFpos36t2ynl72kfVbOjzFrX2u1sfN7hcdzbkrHdJmyp0te7wc7PM57i57nPcdrnEuce84r1SUr5XBkbS9591ouf9FJOR9GDbgzPfJ8rR0bO9xx+ikDJGbkMDdVjGsG8MFr9p2uW8am+SO3qdUFiG5HuaejjEPqrPIxELfZH6x3vdgwUpUtG1gAAGAsABYAcAFfjjAFgLL2rEIKJxNRqZ3PMgFVEW5XCIiAIiIAiIgCIiAIiICiIiAIiIAiIgCifTjlypibFBGTHDM12tILjXc0j1RO4EY8+y6lhYGVskwVMZiqI2yMJuWuFxcbCOB5hYkso3rmoSUmQHm3PJ6M5uTqeR9TqH0ma32Lb21IuF8Dbbt4LKyHkgRDWk+1d7RdtB533qcsj5Jhpo+jgjbGwbm7zxJOJPMrIdRxk6xY0niWgnxULp+ZeWvxnY4TNXNsykSStIjBuAQQZD2H3fqpBa2yNVVLGCiU7bZWPLCIi2IgiIgC8lo4L0iAsSUjDtaPBW/8Ah0fw+ZWWixhGcsxBk+P4Qr7IWt2ADsCuImBllFVEWTAVVRVQBERAEREAREQBERAEREAREQH/2Q=="/>
          <p:cNvSpPr>
            <a:spLocks noChangeAspect="1" noChangeArrowheads="1"/>
          </p:cNvSpPr>
          <p:nvPr/>
        </p:nvSpPr>
        <p:spPr bwMode="auto">
          <a:xfrm>
            <a:off x="155575" y="-1588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57694" y="142852"/>
            <a:ext cx="782664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PROFILO </a:t>
            </a:r>
            <a:r>
              <a:rPr lang="it-IT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dello studente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57158" y="2214554"/>
            <a:ext cx="8429684" cy="397031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Alunno al centro dell’attività didattica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sollecitato  a: </a:t>
            </a:r>
          </a:p>
          <a:p>
            <a:pPr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proporre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iniziative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assumere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responsabilità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prendere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decisioni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riflettere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  <a:defRPr/>
            </a:pP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valutare</a:t>
            </a:r>
            <a:r>
              <a:rPr lang="it-IT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il proprio operato 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428860" y="1142984"/>
            <a:ext cx="428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Azione didattica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852</Words>
  <Application>Microsoft Macintosh PowerPoint</Application>
  <PresentationFormat>Presentazione su schermo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Arial</vt:lpstr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Utente di Microsoft Office</cp:lastModifiedBy>
  <cp:revision>71</cp:revision>
  <cp:lastPrinted>2017-10-07T09:15:27Z</cp:lastPrinted>
  <dcterms:created xsi:type="dcterms:W3CDTF">2014-11-21T13:10:20Z</dcterms:created>
  <dcterms:modified xsi:type="dcterms:W3CDTF">2017-10-31T11:07:32Z</dcterms:modified>
</cp:coreProperties>
</file>